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67" r:id="rId3"/>
    <p:sldId id="257" r:id="rId4"/>
    <p:sldId id="258" r:id="rId5"/>
    <p:sldId id="259" r:id="rId6"/>
    <p:sldId id="268" r:id="rId7"/>
    <p:sldId id="260" r:id="rId8"/>
    <p:sldId id="261" r:id="rId9"/>
    <p:sldId id="269" r:id="rId1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2"/>
      </p:bgRef>
    </p:bg>
    <p:spTree>
      <p:nvGrpSpPr>
        <p:cNvPr id="1" name=""/>
        <p:cNvGrpSpPr/>
        <p:nvPr/>
      </p:nvGrpSpPr>
      <p:grpSpPr>
        <a:xfrm>
          <a:off x="0" y="0"/>
          <a:ext cx="0" cy="0"/>
          <a:chOff x="0" y="0"/>
          <a:chExt cx="0" cy="0"/>
        </a:xfrm>
      </p:grpSpPr>
      <p:sp>
        <p:nvSpPr>
          <p:cNvPr id="15" name="Прямоугольник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Прямоугольник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Прямоугольник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Прямоугольник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Прямоугольник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Подзаголовок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p:txBody>
          <a:bodyPr/>
          <a:lstStyle/>
          <a:p>
            <a:fld id="{5B106E36-FD25-4E2D-B0AA-010F637433A0}" type="datetimeFigureOut">
              <a:rPr lang="ru-RU" smtClean="0"/>
              <a:pPr/>
              <a:t>19.01.2021</a:t>
            </a:fld>
            <a:endParaRPr lang="ru-RU"/>
          </a:p>
        </p:txBody>
      </p:sp>
      <p:sp>
        <p:nvSpPr>
          <p:cNvPr id="17" name="Нижний колонтитул 16"/>
          <p:cNvSpPr>
            <a:spLocks noGrp="1"/>
          </p:cNvSpPr>
          <p:nvPr>
            <p:ph type="ftr" sz="quarter" idx="11"/>
          </p:nvPr>
        </p:nvSpPr>
        <p:spPr/>
        <p:txBody>
          <a:bodyPr/>
          <a:lstStyle/>
          <a:p>
            <a:endParaRPr lang="ru-RU"/>
          </a:p>
        </p:txBody>
      </p:sp>
      <p:sp>
        <p:nvSpPr>
          <p:cNvPr id="7" name="Прямая соединительная линия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Прямоугольник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Овал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Овал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Номер слайда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725C68B6-61C2-468F-89AB-4B9F7531AA68}" type="slidenum">
              <a:rPr lang="ru-RU" smtClean="0"/>
              <a:pPr/>
              <a:t>‹#›</a:t>
            </a:fld>
            <a:endParaRPr lang="ru-RU"/>
          </a:p>
        </p:txBody>
      </p:sp>
      <p:sp>
        <p:nvSpPr>
          <p:cNvPr id="8" name="Заголовок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ru-RU" smtClean="0"/>
              <a:t>Образец заголовка</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19.01.2021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bg>
      <p:bgRef idx="1001">
        <a:schemeClr val="bg2"/>
      </p:bgRef>
    </p:bg>
    <p:spTree>
      <p:nvGrpSpPr>
        <p:cNvPr id="1" name=""/>
        <p:cNvGrpSpPr/>
        <p:nvPr/>
      </p:nvGrpSpPr>
      <p:grpSpPr>
        <a:xfrm>
          <a:off x="0" y="0"/>
          <a:ext cx="0" cy="0"/>
          <a:chOff x="0" y="0"/>
          <a:chExt cx="0" cy="0"/>
        </a:xfrm>
      </p:grpSpPr>
      <p:sp>
        <p:nvSpPr>
          <p:cNvPr id="7" name="Прямоугольник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Прямоугольник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Прямоугольник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Прямоугольник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Прямоугольник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Прямоугольник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Прямая соединительная линия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Овал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Овал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Номер слайда 5"/>
          <p:cNvSpPr>
            <a:spLocks noGrp="1"/>
          </p:cNvSpPr>
          <p:nvPr>
            <p:ph type="sldNum" sz="quarter" idx="12"/>
          </p:nvPr>
        </p:nvSpPr>
        <p:spPr>
          <a:xfrm>
            <a:off x="6915912" y="3009901"/>
            <a:ext cx="457200" cy="441325"/>
          </a:xfrm>
        </p:spPr>
        <p:txBody>
          <a:bodyPr/>
          <a:lstStyle/>
          <a:p>
            <a:fld id="{725C68B6-61C2-468F-89AB-4B9F7531AA68}" type="slidenum">
              <a:rPr lang="ru-RU" smtClean="0"/>
              <a:pPr/>
              <a:t>‹#›</a:t>
            </a:fld>
            <a:endParaRPr lang="ru-RU"/>
          </a:p>
        </p:txBody>
      </p:sp>
      <p:sp>
        <p:nvSpPr>
          <p:cNvPr id="3" name="Вертикальный текст 2"/>
          <p:cNvSpPr>
            <a:spLocks noGrp="1"/>
          </p:cNvSpPr>
          <p:nvPr>
            <p:ph type="body" orient="vert" idx="1"/>
          </p:nvPr>
        </p:nvSpPr>
        <p:spPr>
          <a:xfrm>
            <a:off x="304800" y="304800"/>
            <a:ext cx="6553200" cy="5821366"/>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19.01.2021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2" name="Вертикальный заголовок 1"/>
          <p:cNvSpPr>
            <a:spLocks noGrp="1"/>
          </p:cNvSpPr>
          <p:nvPr>
            <p:ph type="title" orient="vert"/>
          </p:nvPr>
        </p:nvSpPr>
        <p:spPr>
          <a:xfrm>
            <a:off x="7391400" y="304801"/>
            <a:ext cx="1447800" cy="5851525"/>
          </a:xfrm>
        </p:spPr>
        <p:txBody>
          <a:bodyPr vert="eaVert"/>
          <a:lstStyle/>
          <a:p>
            <a:r>
              <a:rPr kumimoji="0" lang="ru-RU" smtClean="0"/>
              <a:t>Образец заголовка</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solidFill>
                  <a:schemeClr val="accent3">
                    <a:shade val="75000"/>
                  </a:schemeClr>
                </a:solidFill>
              </a:defRPr>
            </a:lvl1pPr>
          </a:lstStyle>
          <a:p>
            <a:r>
              <a:rPr kumimoji="0" lang="ru-RU" smtClean="0"/>
              <a:t>Образец заголовка</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19.01.2021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a:xfrm>
            <a:off x="4361688" y="1026372"/>
            <a:ext cx="457200" cy="441325"/>
          </a:xfrm>
        </p:spPr>
        <p:txBody>
          <a:bodyPr/>
          <a:lstStyle/>
          <a:p>
            <a:fld id="{725C68B6-61C2-468F-89AB-4B9F7531AA68}" type="slidenum">
              <a:rPr lang="ru-RU" smtClean="0"/>
              <a:pPr/>
              <a:t>‹#›</a:t>
            </a:fld>
            <a:endParaRPr lang="ru-RU"/>
          </a:p>
        </p:txBody>
      </p:sp>
      <p:sp>
        <p:nvSpPr>
          <p:cNvPr id="8" name="Содержимое 7"/>
          <p:cNvSpPr>
            <a:spLocks noGrp="1"/>
          </p:cNvSpPr>
          <p:nvPr>
            <p:ph sz="quarter" idx="1"/>
          </p:nvPr>
        </p:nvSpPr>
        <p:spPr>
          <a:xfrm>
            <a:off x="301752" y="1527048"/>
            <a:ext cx="850392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1"/>
      </p:bgRef>
    </p:bg>
    <p:spTree>
      <p:nvGrpSpPr>
        <p:cNvPr id="1" name=""/>
        <p:cNvGrpSpPr/>
        <p:nvPr/>
      </p:nvGrpSpPr>
      <p:grpSpPr>
        <a:xfrm>
          <a:off x="0" y="0"/>
          <a:ext cx="0" cy="0"/>
          <a:chOff x="0" y="0"/>
          <a:chExt cx="0" cy="0"/>
        </a:xfrm>
      </p:grpSpPr>
      <p:sp>
        <p:nvSpPr>
          <p:cNvPr id="17" name="Прямоугольник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Прямоугольник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Прямоугольник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Прямоугольник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Прямоугольник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Прямоугольник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Текст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13" name="Прямоугольник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Прямоугольник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Нижний колонтитул 4"/>
          <p:cNvSpPr>
            <a:spLocks noGrp="1"/>
          </p:cNvSpPr>
          <p:nvPr>
            <p:ph type="ftr" sz="quarter" idx="11"/>
          </p:nvPr>
        </p:nvSpPr>
        <p:spPr/>
        <p:txBody>
          <a:bodyPr/>
          <a:lstStyle/>
          <a:p>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19.01.2021</a:t>
            </a:fld>
            <a:endParaRPr lang="ru-RU"/>
          </a:p>
        </p:txBody>
      </p:sp>
      <p:sp>
        <p:nvSpPr>
          <p:cNvPr id="8" name="Прямая соединительная линия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Овал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Овал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Номер слайда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725C68B6-61C2-468F-89AB-4B9F7531AA68}" type="slidenum">
              <a:rPr lang="ru-RU" smtClean="0"/>
              <a:pPr/>
              <a:t>‹#›</a:t>
            </a:fld>
            <a:endParaRPr lang="ru-RU"/>
          </a:p>
        </p:txBody>
      </p:sp>
      <p:sp>
        <p:nvSpPr>
          <p:cNvPr id="2" name="Заголовок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ru-RU" smtClean="0"/>
              <a:t>Образец заголовка</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1752" y="228600"/>
            <a:ext cx="8534400" cy="758952"/>
          </a:xfrm>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a:xfrm>
            <a:off x="5791200" y="6409944"/>
            <a:ext cx="3044952" cy="365760"/>
          </a:xfrm>
        </p:spPr>
        <p:txBody>
          <a:bodyPr/>
          <a:lstStyle/>
          <a:p>
            <a:fld id="{5B106E36-FD25-4E2D-B0AA-010F637433A0}" type="datetimeFigureOut">
              <a:rPr lang="ru-RU" smtClean="0"/>
              <a:pPr/>
              <a:t>19.01.2021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
        <p:nvSpPr>
          <p:cNvPr id="8" name="Прямая соединительная линия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Содержимое 9"/>
          <p:cNvSpPr>
            <a:spLocks noGrp="1"/>
          </p:cNvSpPr>
          <p:nvPr>
            <p:ph sz="half" idx="1"/>
          </p:nvPr>
        </p:nvSpPr>
        <p:spPr>
          <a:xfrm>
            <a:off x="301752" y="1371600"/>
            <a:ext cx="4038600" cy="4681728"/>
          </a:xfrm>
        </p:spPr>
        <p:txBody>
          <a:bodyPr/>
          <a:lstStyle>
            <a:lvl1pPr>
              <a:defRPr sz="2500"/>
            </a:lvl1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2" name="Содержимое 11"/>
          <p:cNvSpPr>
            <a:spLocks noGrp="1"/>
          </p:cNvSpPr>
          <p:nvPr>
            <p:ph sz="half" idx="2"/>
          </p:nvPr>
        </p:nvSpPr>
        <p:spPr>
          <a:xfrm>
            <a:off x="4800600" y="1371600"/>
            <a:ext cx="4038600" cy="4681728"/>
          </a:xfrm>
        </p:spPr>
        <p:txBody>
          <a:bodyPr/>
          <a:lstStyle>
            <a:lvl1pPr>
              <a:defRPr sz="2500"/>
            </a:lvl1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bg>
      <p:bgRef idx="1001">
        <a:schemeClr val="bg2"/>
      </p:bgRef>
    </p:bg>
    <p:spTree>
      <p:nvGrpSpPr>
        <p:cNvPr id="1" name=""/>
        <p:cNvGrpSpPr/>
        <p:nvPr/>
      </p:nvGrpSpPr>
      <p:grpSpPr>
        <a:xfrm>
          <a:off x="0" y="0"/>
          <a:ext cx="0" cy="0"/>
          <a:chOff x="0" y="0"/>
          <a:chExt cx="0" cy="0"/>
        </a:xfrm>
      </p:grpSpPr>
      <p:sp>
        <p:nvSpPr>
          <p:cNvPr id="10" name="Прямая соединительная линия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Прямоугольник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Прямоугольник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Прямоугольник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Прямоугольник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Прямоугольник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оугольник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Текст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7" name="Дата 6"/>
          <p:cNvSpPr>
            <a:spLocks noGrp="1"/>
          </p:cNvSpPr>
          <p:nvPr>
            <p:ph type="dt" sz="half" idx="10"/>
          </p:nvPr>
        </p:nvSpPr>
        <p:spPr/>
        <p:txBody>
          <a:bodyPr/>
          <a:lstStyle/>
          <a:p>
            <a:fld id="{5B106E36-FD25-4E2D-B0AA-010F637433A0}" type="datetimeFigureOut">
              <a:rPr lang="ru-RU" smtClean="0"/>
              <a:pPr/>
              <a:t>19.01.2021</a:t>
            </a:fld>
            <a:endParaRPr lang="ru-RU"/>
          </a:p>
        </p:txBody>
      </p:sp>
      <p:sp>
        <p:nvSpPr>
          <p:cNvPr id="8" name="Нижний колонтитул 7"/>
          <p:cNvSpPr>
            <a:spLocks noGrp="1"/>
          </p:cNvSpPr>
          <p:nvPr>
            <p:ph type="ftr" sz="quarter" idx="11"/>
          </p:nvPr>
        </p:nvSpPr>
        <p:spPr>
          <a:xfrm>
            <a:off x="304800" y="6409944"/>
            <a:ext cx="3581400" cy="365760"/>
          </a:xfrm>
        </p:spPr>
        <p:txBody>
          <a:bodyPr/>
          <a:lstStyle/>
          <a:p>
            <a:endParaRPr lang="ru-RU"/>
          </a:p>
        </p:txBody>
      </p:sp>
      <p:sp>
        <p:nvSpPr>
          <p:cNvPr id="15" name="Прямая соединительная линия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Прямоугольник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Содержимое 23"/>
          <p:cNvSpPr>
            <a:spLocks noGrp="1"/>
          </p:cNvSpPr>
          <p:nvPr>
            <p:ph sz="quarter" idx="2"/>
          </p:nvPr>
        </p:nvSpPr>
        <p:spPr>
          <a:xfrm>
            <a:off x="301752" y="2471383"/>
            <a:ext cx="4041648" cy="3818404"/>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6" name="Содержимое 25"/>
          <p:cNvSpPr>
            <a:spLocks noGrp="1"/>
          </p:cNvSpPr>
          <p:nvPr>
            <p:ph sz="quarter" idx="4"/>
          </p:nvPr>
        </p:nvSpPr>
        <p:spPr>
          <a:xfrm>
            <a:off x="4800600" y="2471383"/>
            <a:ext cx="4038600" cy="382219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Овал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Овал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Номер слайда 8"/>
          <p:cNvSpPr>
            <a:spLocks noGrp="1"/>
          </p:cNvSpPr>
          <p:nvPr>
            <p:ph type="sldNum" sz="quarter" idx="12"/>
          </p:nvPr>
        </p:nvSpPr>
        <p:spPr>
          <a:xfrm>
            <a:off x="4343400" y="1042416"/>
            <a:ext cx="457200" cy="441325"/>
          </a:xfrm>
        </p:spPr>
        <p:txBody>
          <a:bodyPr/>
          <a:lstStyle>
            <a:lvl1pPr algn="ctr">
              <a:defRPr/>
            </a:lvl1pPr>
          </a:lstStyle>
          <a:p>
            <a:fld id="{725C68B6-61C2-468F-89AB-4B9F7531AA68}" type="slidenum">
              <a:rPr lang="ru-RU" smtClean="0"/>
              <a:pPr/>
              <a:t>‹#›</a:t>
            </a:fld>
            <a:endParaRPr lang="ru-RU"/>
          </a:p>
        </p:txBody>
      </p:sp>
      <p:sp>
        <p:nvSpPr>
          <p:cNvPr id="23" name="Заголовок 22"/>
          <p:cNvSpPr>
            <a:spLocks noGrp="1"/>
          </p:cNvSpPr>
          <p:nvPr>
            <p:ph type="title"/>
          </p:nvPr>
        </p:nvSpPr>
        <p:spPr/>
        <p:txBody>
          <a:bodyPr rtlCol="0" anchor="b" anchorCtr="0"/>
          <a:lstStyle/>
          <a:p>
            <a:r>
              <a:rPr kumimoji="0" lang="ru-RU" smtClean="0"/>
              <a:t>Образец заголовка</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5B106E36-FD25-4E2D-B0AA-010F637433A0}" type="datetimeFigureOut">
              <a:rPr lang="ru-RU" smtClean="0"/>
              <a:pPr/>
              <a:t>19.01.2021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a:xfrm>
            <a:off x="4343400" y="1036020"/>
            <a:ext cx="457200" cy="441325"/>
          </a:xfrm>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7" name="Прямоугольник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Прямоугольник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Прямоугольник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Прямоугольник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Прямоугольник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Прямоугольник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Дата 1"/>
          <p:cNvSpPr>
            <a:spLocks noGrp="1"/>
          </p:cNvSpPr>
          <p:nvPr>
            <p:ph type="dt" sz="half" idx="10"/>
          </p:nvPr>
        </p:nvSpPr>
        <p:spPr/>
        <p:txBody>
          <a:bodyPr/>
          <a:lstStyle/>
          <a:p>
            <a:fld id="{5B106E36-FD25-4E2D-B0AA-010F637433A0}" type="datetimeFigureOut">
              <a:rPr lang="ru-RU" smtClean="0"/>
              <a:pPr/>
              <a:t>19.01.2021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a:xfrm>
            <a:off x="4267200" y="6324600"/>
            <a:ext cx="609600" cy="441324"/>
          </a:xfrm>
        </p:spPr>
        <p:txBody>
          <a:bodyPr/>
          <a:lstStyle>
            <a:lvl1pPr>
              <a:defRPr>
                <a:solidFill>
                  <a:srgbClr val="FFFFFF"/>
                </a:solidFill>
              </a:defRPr>
            </a:lvl1p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1">
        <a:schemeClr val="bg1"/>
      </p:bgRef>
    </p:bg>
    <p:spTree>
      <p:nvGrpSpPr>
        <p:cNvPr id="1" name=""/>
        <p:cNvGrpSpPr/>
        <p:nvPr/>
      </p:nvGrpSpPr>
      <p:grpSpPr>
        <a:xfrm>
          <a:off x="0" y="0"/>
          <a:ext cx="0" cy="0"/>
          <a:chOff x="0" y="0"/>
          <a:chExt cx="0" cy="0"/>
        </a:xfrm>
      </p:grpSpPr>
      <p:sp>
        <p:nvSpPr>
          <p:cNvPr id="19" name="Прямоугольник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Прямоугольник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Прямоугольник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Прямоугольник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Прямоугольник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Прямоугольник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8" name="Прямоугольник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Прямая соединительная линия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Содержимое 19"/>
          <p:cNvSpPr>
            <a:spLocks noGrp="1"/>
          </p:cNvSpPr>
          <p:nvPr>
            <p:ph sz="quarter" idx="1"/>
          </p:nvPr>
        </p:nvSpPr>
        <p:spPr>
          <a:xfrm>
            <a:off x="3124200" y="685800"/>
            <a:ext cx="5638800" cy="5410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0" name="Овал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Овал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Номер слайда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725C68B6-61C2-468F-89AB-4B9F7531AA68}" type="slidenum">
              <a:rPr lang="ru-RU" smtClean="0"/>
              <a:pPr/>
              <a:t>‹#›</a:t>
            </a:fld>
            <a:endParaRPr lang="ru-RU"/>
          </a:p>
        </p:txBody>
      </p:sp>
      <p:sp>
        <p:nvSpPr>
          <p:cNvPr id="21" name="Прямоугольник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19.01.2021</a:t>
            </a:fld>
            <a:endParaRPr lang="ru-RU"/>
          </a:p>
        </p:txBody>
      </p:sp>
      <p:sp>
        <p:nvSpPr>
          <p:cNvPr id="6" name="Нижний колонтитул 5"/>
          <p:cNvSpPr>
            <a:spLocks noGrp="1"/>
          </p:cNvSpPr>
          <p:nvPr>
            <p:ph type="ftr" sz="quarter" idx="11"/>
          </p:nvPr>
        </p:nvSpPr>
        <p:spPr>
          <a:xfrm>
            <a:off x="301752" y="6410848"/>
            <a:ext cx="3383280" cy="365760"/>
          </a:xfrm>
        </p:spPr>
        <p:txBody>
          <a:bodyPr/>
          <a:lstStyle/>
          <a:p>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1" name="Прямая соединительная линия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Прямоугольник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Прямоугольник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Прямоугольник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Прямоугольник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Прямоугольник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Прямоугольник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Прямоугольник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Овал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Овал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Номер слайда 6"/>
          <p:cNvSpPr>
            <a:spLocks noGrp="1"/>
          </p:cNvSpPr>
          <p:nvPr>
            <p:ph type="sldNum" sz="quarter" idx="12"/>
          </p:nvPr>
        </p:nvSpPr>
        <p:spPr>
          <a:xfrm>
            <a:off x="1371600" y="312738"/>
            <a:ext cx="457200" cy="441325"/>
          </a:xfrm>
        </p:spPr>
        <p:txBody>
          <a:bodyPr/>
          <a:lstStyle/>
          <a:p>
            <a:fld id="{725C68B6-61C2-468F-89AB-4B9F7531AA68}" type="slidenum">
              <a:rPr lang="ru-RU" smtClean="0"/>
              <a:pPr/>
              <a:t>‹#›</a:t>
            </a:fld>
            <a:endParaRPr lang="ru-RU"/>
          </a:p>
        </p:txBody>
      </p:sp>
      <p:sp>
        <p:nvSpPr>
          <p:cNvPr id="2" name="Заголовок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3000375" y="609600"/>
            <a:ext cx="5867400" cy="4267200"/>
          </a:xfrm>
        </p:spPr>
        <p:txBody>
          <a:bodyPr/>
          <a:lstStyle>
            <a:lvl1pPr marL="0" indent="0">
              <a:buNone/>
              <a:defRPr sz="3200"/>
            </a:lvl1pPr>
          </a:lstStyle>
          <a:p>
            <a:r>
              <a:rPr kumimoji="0" lang="ru-RU" smtClean="0"/>
              <a:t>Вставка рисунка</a:t>
            </a:r>
            <a:endParaRPr kumimoji="0" lang="en-US" dirty="0"/>
          </a:p>
        </p:txBody>
      </p:sp>
      <p:sp>
        <p:nvSpPr>
          <p:cNvPr id="4" name="Текст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22" name="Прямоугольник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Дата 4"/>
          <p:cNvSpPr>
            <a:spLocks noGrp="1"/>
          </p:cNvSpPr>
          <p:nvPr>
            <p:ph type="dt" sz="half" idx="10"/>
          </p:nvPr>
        </p:nvSpPr>
        <p:spPr>
          <a:xfrm>
            <a:off x="5788152" y="6404984"/>
            <a:ext cx="3044952" cy="365760"/>
          </a:xfrm>
        </p:spPr>
        <p:txBody>
          <a:bodyPr/>
          <a:lstStyle/>
          <a:p>
            <a:fld id="{5B106E36-FD25-4E2D-B0AA-010F637433A0}" type="datetimeFigureOut">
              <a:rPr lang="ru-RU" smtClean="0"/>
              <a:pPr/>
              <a:t>19.01.2021</a:t>
            </a:fld>
            <a:endParaRPr lang="ru-RU"/>
          </a:p>
        </p:txBody>
      </p:sp>
      <p:sp>
        <p:nvSpPr>
          <p:cNvPr id="6" name="Нижний колонтитул 5"/>
          <p:cNvSpPr>
            <a:spLocks noGrp="1"/>
          </p:cNvSpPr>
          <p:nvPr>
            <p:ph type="ftr" sz="quarter" idx="11"/>
          </p:nvPr>
        </p:nvSpPr>
        <p:spPr>
          <a:xfrm>
            <a:off x="301752" y="6410848"/>
            <a:ext cx="3584448" cy="365760"/>
          </a:xfrm>
        </p:spPr>
        <p:txBody>
          <a:bodyPr/>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Прямоугольник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Прямоугольник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Прямоугольник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Прямоугольник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Прямоугольник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Дата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5B106E36-FD25-4E2D-B0AA-010F637433A0}" type="datetimeFigureOut">
              <a:rPr lang="ru-RU" smtClean="0"/>
              <a:pPr/>
              <a:t>19.01.2021</a:t>
            </a:fld>
            <a:endParaRPr lang="ru-RU"/>
          </a:p>
        </p:txBody>
      </p:sp>
      <p:sp>
        <p:nvSpPr>
          <p:cNvPr id="3" name="Нижний колонтитул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ru-RU"/>
          </a:p>
        </p:txBody>
      </p:sp>
      <p:sp>
        <p:nvSpPr>
          <p:cNvPr id="8" name="Прямоугольник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Прямая соединительная линия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Овал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Овал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Номер слайда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725C68B6-61C2-468F-89AB-4B9F7531AA68}" type="slidenum">
              <a:rPr lang="ru-RU" smtClean="0"/>
              <a:pPr/>
              <a:t>‹#›</a:t>
            </a:fld>
            <a:endParaRPr lang="ru-RU"/>
          </a:p>
        </p:txBody>
      </p:sp>
      <p:sp>
        <p:nvSpPr>
          <p:cNvPr id="22" name="Заголовок 21"/>
          <p:cNvSpPr>
            <a:spLocks noGrp="1"/>
          </p:cNvSpPr>
          <p:nvPr>
            <p:ph type="title"/>
          </p:nvPr>
        </p:nvSpPr>
        <p:spPr>
          <a:xfrm>
            <a:off x="301752" y="228600"/>
            <a:ext cx="8534400" cy="758952"/>
          </a:xfrm>
          <a:prstGeom prst="rect">
            <a:avLst/>
          </a:prstGeom>
        </p:spPr>
        <p:txBody>
          <a:bodyPr vert="horz" anchor="b">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79512" y="2819400"/>
            <a:ext cx="8784976" cy="3561928"/>
          </a:xfrm>
        </p:spPr>
        <p:txBody>
          <a:bodyPr>
            <a:normAutofit/>
          </a:bodyPr>
          <a:lstStyle/>
          <a:p>
            <a:r>
              <a:rPr lang="ru-RU" dirty="0" smtClean="0"/>
              <a:t> </a:t>
            </a:r>
          </a:p>
          <a:p>
            <a:r>
              <a:rPr lang="ru-RU" dirty="0" smtClean="0"/>
              <a:t>Травля </a:t>
            </a:r>
            <a:endParaRPr lang="ru-RU" dirty="0"/>
          </a:p>
        </p:txBody>
      </p:sp>
      <p:sp>
        <p:nvSpPr>
          <p:cNvPr id="2" name="Заголовок 1"/>
          <p:cNvSpPr>
            <a:spLocks noGrp="1"/>
          </p:cNvSpPr>
          <p:nvPr>
            <p:ph type="ctrTitle"/>
          </p:nvPr>
        </p:nvSpPr>
        <p:spPr/>
        <p:txBody>
          <a:bodyPr>
            <a:normAutofit/>
          </a:bodyPr>
          <a:lstStyle/>
          <a:p>
            <a:r>
              <a:rPr lang="ru-RU" sz="6600" dirty="0" err="1" smtClean="0"/>
              <a:t>Буллинг</a:t>
            </a:r>
            <a:r>
              <a:rPr lang="ru-RU" sz="6600" dirty="0" smtClean="0"/>
              <a:t> </a:t>
            </a:r>
            <a:endParaRPr lang="ru-RU" sz="66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Определение понятия «</a:t>
            </a:r>
            <a:r>
              <a:rPr lang="ru-RU" dirty="0" err="1" smtClean="0"/>
              <a:t>буллинг</a:t>
            </a:r>
            <a:r>
              <a:rPr lang="ru-RU" dirty="0" smtClean="0"/>
              <a:t>»</a:t>
            </a:r>
            <a:endParaRPr lang="ru-RU" dirty="0"/>
          </a:p>
        </p:txBody>
      </p:sp>
      <p:sp>
        <p:nvSpPr>
          <p:cNvPr id="3" name="Содержимое 2"/>
          <p:cNvSpPr>
            <a:spLocks noGrp="1"/>
          </p:cNvSpPr>
          <p:nvPr>
            <p:ph sz="quarter" idx="1"/>
          </p:nvPr>
        </p:nvSpPr>
        <p:spPr/>
        <p:txBody>
          <a:bodyPr>
            <a:normAutofit lnSpcReduction="10000"/>
          </a:bodyPr>
          <a:lstStyle/>
          <a:p>
            <a:r>
              <a:rPr lang="ru-RU" dirty="0" smtClean="0"/>
              <a:t>Сейчас появился даже специальный термин «</a:t>
            </a:r>
            <a:r>
              <a:rPr lang="ru-RU" dirty="0" err="1" smtClean="0"/>
              <a:t>буллинг</a:t>
            </a:r>
            <a:r>
              <a:rPr lang="ru-RU" dirty="0" smtClean="0"/>
              <a:t>». Английское слово </a:t>
            </a:r>
            <a:r>
              <a:rPr lang="ru-RU" dirty="0" err="1" smtClean="0"/>
              <a:t>буллинг</a:t>
            </a:r>
            <a:r>
              <a:rPr lang="ru-RU" dirty="0" smtClean="0"/>
              <a:t> (</a:t>
            </a:r>
            <a:r>
              <a:rPr lang="ru-RU" i="1" dirty="0" err="1" smtClean="0"/>
              <a:t>bullying</a:t>
            </a:r>
            <a:r>
              <a:rPr lang="ru-RU" dirty="0" smtClean="0"/>
              <a:t>, от </a:t>
            </a:r>
            <a:r>
              <a:rPr lang="ru-RU" i="1" dirty="0" err="1" smtClean="0"/>
              <a:t>bully</a:t>
            </a:r>
            <a:r>
              <a:rPr lang="ru-RU" dirty="0" smtClean="0"/>
              <a:t> – хулиган, драчун, задира, грубиян, насильник) обозначает запугивание, физический или психологический террор, направленный на то, чтобы вызвать у другого страх и тем самым подчинить его себе. Раньше это было просто житейское понятие, но в последние 20 лет оно стало международным социально-психологическим и педагогическим термином, за которым стоит целая совокупность социальных, психологических и педагогических проблем.</a:t>
            </a:r>
          </a:p>
          <a:p>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b="1" i="1" dirty="0" smtClean="0"/>
              <a:t>Определение </a:t>
            </a:r>
            <a:r>
              <a:rPr lang="ru-RU" b="1" i="1" dirty="0" err="1" smtClean="0"/>
              <a:t>буллинга</a:t>
            </a:r>
            <a:r>
              <a:rPr lang="ru-RU" b="1" i="1" dirty="0" smtClean="0"/>
              <a:t>:</a:t>
            </a:r>
            <a:endParaRPr lang="ru-RU" dirty="0"/>
          </a:p>
        </p:txBody>
      </p:sp>
      <p:sp>
        <p:nvSpPr>
          <p:cNvPr id="3" name="Содержимое 2"/>
          <p:cNvSpPr>
            <a:spLocks noGrp="1"/>
          </p:cNvSpPr>
          <p:nvPr>
            <p:ph sz="quarter" idx="1"/>
          </p:nvPr>
        </p:nvSpPr>
        <p:spPr/>
        <p:txBody>
          <a:bodyPr>
            <a:normAutofit lnSpcReduction="10000"/>
          </a:bodyPr>
          <a:lstStyle/>
          <a:p>
            <a:r>
              <a:rPr lang="ru-RU" sz="3600" dirty="0" smtClean="0"/>
              <a:t>«</a:t>
            </a:r>
            <a:r>
              <a:rPr lang="ru-RU" sz="3600" dirty="0" smtClean="0"/>
              <a:t>Ученик подвергается </a:t>
            </a:r>
            <a:r>
              <a:rPr lang="ru-RU" sz="3600" dirty="0" err="1" smtClean="0"/>
              <a:t>буллингу</a:t>
            </a:r>
            <a:r>
              <a:rPr lang="ru-RU" sz="3600" dirty="0" smtClean="0"/>
              <a:t>, когда в течение времени по отношению к нему осуществляются агрессивные действия со стороны одного или нескольких лиц. Ученик остро переживает агрессию, но по разным причинам не может на нее ответит» </a:t>
            </a:r>
            <a:endParaRPr lang="ru-RU" sz="3600" dirty="0" smtClean="0"/>
          </a:p>
          <a:p>
            <a:pPr>
              <a:buNone/>
            </a:pPr>
            <a:r>
              <a:rPr lang="ru-RU" dirty="0" smtClean="0"/>
              <a:t> </a:t>
            </a:r>
            <a:r>
              <a:rPr lang="ru-RU" dirty="0" smtClean="0"/>
              <a:t>               (</a:t>
            </a:r>
            <a:r>
              <a:rPr lang="ru-RU" dirty="0" smtClean="0"/>
              <a:t>Дэн </a:t>
            </a:r>
            <a:r>
              <a:rPr lang="ru-RU" dirty="0" err="1" smtClean="0"/>
              <a:t>Олвеус</a:t>
            </a:r>
            <a:r>
              <a:rPr lang="ru-RU" dirty="0" smtClean="0"/>
              <a:t>, норвежский психолог).</a:t>
            </a:r>
          </a:p>
          <a:p>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b="1" dirty="0" smtClean="0"/>
              <a:t>Признаки </a:t>
            </a:r>
            <a:r>
              <a:rPr lang="ru-RU" b="1" dirty="0" err="1" smtClean="0"/>
              <a:t>буллинга</a:t>
            </a:r>
            <a:endParaRPr lang="ru-RU" dirty="0"/>
          </a:p>
        </p:txBody>
      </p:sp>
      <p:sp>
        <p:nvSpPr>
          <p:cNvPr id="3" name="Содержимое 2"/>
          <p:cNvSpPr>
            <a:spLocks noGrp="1"/>
          </p:cNvSpPr>
          <p:nvPr>
            <p:ph sz="quarter" idx="1"/>
          </p:nvPr>
        </p:nvSpPr>
        <p:spPr/>
        <p:txBody>
          <a:bodyPr>
            <a:normAutofit fontScale="92500" lnSpcReduction="10000"/>
          </a:bodyPr>
          <a:lstStyle/>
          <a:p>
            <a:pPr>
              <a:buNone/>
            </a:pPr>
            <a:r>
              <a:rPr lang="ru-RU" i="1" dirty="0" smtClean="0"/>
              <a:t>Неравенство </a:t>
            </a:r>
            <a:r>
              <a:rPr lang="ru-RU" i="1" dirty="0" smtClean="0"/>
              <a:t>сил, повторяемость и неадекватно высокая чувствительность жертвы, -</a:t>
            </a:r>
            <a:r>
              <a:rPr lang="ru-RU" dirty="0" smtClean="0"/>
              <a:t> существенные признаки </a:t>
            </a:r>
            <a:r>
              <a:rPr lang="ru-RU" dirty="0" err="1" smtClean="0"/>
              <a:t>буллинга</a:t>
            </a:r>
            <a:r>
              <a:rPr lang="ru-RU" dirty="0" smtClean="0"/>
              <a:t>. По мнению большинства исследователей, изложенному в народной Интернет энциклопедии «</a:t>
            </a:r>
            <a:r>
              <a:rPr lang="ru-RU" dirty="0" err="1" smtClean="0"/>
              <a:t>Википедия</a:t>
            </a:r>
            <a:r>
              <a:rPr lang="ru-RU" dirty="0" smtClean="0"/>
              <a:t>», </a:t>
            </a:r>
            <a:r>
              <a:rPr lang="ru-RU" dirty="0" err="1" smtClean="0"/>
              <a:t>буллинг</a:t>
            </a:r>
            <a:r>
              <a:rPr lang="ru-RU" dirty="0" smtClean="0"/>
              <a:t> включает четыре главных компонента:</a:t>
            </a:r>
          </a:p>
          <a:p>
            <a:pPr lvl="0"/>
            <a:r>
              <a:rPr lang="ru-RU" dirty="0" smtClean="0"/>
              <a:t>это агрессивное и негативное поведение;</a:t>
            </a:r>
          </a:p>
          <a:p>
            <a:pPr lvl="0"/>
            <a:r>
              <a:rPr lang="ru-RU" dirty="0" smtClean="0"/>
              <a:t>оно осуществляется регулярно;</a:t>
            </a:r>
          </a:p>
          <a:p>
            <a:pPr lvl="0"/>
            <a:r>
              <a:rPr lang="ru-RU" dirty="0" smtClean="0"/>
              <a:t>оно происходит в отношениях, участники которых обладают неодинаковой властью;</a:t>
            </a:r>
          </a:p>
          <a:p>
            <a:pPr lvl="0"/>
            <a:r>
              <a:rPr lang="ru-RU" dirty="0" smtClean="0"/>
              <a:t>это поведение является умышленным.</a:t>
            </a:r>
          </a:p>
          <a:p>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b="1" dirty="0" smtClean="0"/>
              <a:t>Виды </a:t>
            </a:r>
            <a:r>
              <a:rPr lang="ru-RU" b="1" dirty="0" err="1" smtClean="0"/>
              <a:t>буллинга</a:t>
            </a:r>
            <a:endParaRPr lang="ru-RU" dirty="0"/>
          </a:p>
        </p:txBody>
      </p:sp>
      <p:sp>
        <p:nvSpPr>
          <p:cNvPr id="3" name="Содержимое 2"/>
          <p:cNvSpPr>
            <a:spLocks noGrp="1"/>
          </p:cNvSpPr>
          <p:nvPr>
            <p:ph sz="quarter" idx="1"/>
          </p:nvPr>
        </p:nvSpPr>
        <p:spPr>
          <a:xfrm>
            <a:off x="301752" y="1527048"/>
            <a:ext cx="8503920" cy="5330952"/>
          </a:xfrm>
        </p:spPr>
        <p:txBody>
          <a:bodyPr>
            <a:normAutofit fontScale="77500" lnSpcReduction="20000"/>
          </a:bodyPr>
          <a:lstStyle/>
          <a:p>
            <a:r>
              <a:rPr lang="ru-RU" b="1" dirty="0" smtClean="0"/>
              <a:t>Физическая </a:t>
            </a:r>
            <a:r>
              <a:rPr lang="ru-RU" b="1" dirty="0" smtClean="0"/>
              <a:t>агрессия:</a:t>
            </a:r>
            <a:r>
              <a:rPr lang="ru-RU" dirty="0" smtClean="0"/>
              <a:t> Включает в себя толкание, пихание, пинки и удары – может также приобретать форму жестокого физического насилия. В крайних случаях может применяться оружие, например ножи. Такое поведение чаще встречается среди мальчиков, чем среди девочек.</a:t>
            </a:r>
          </a:p>
          <a:p>
            <a:r>
              <a:rPr lang="ru-RU" b="1" dirty="0" smtClean="0"/>
              <a:t>Словесный </a:t>
            </a:r>
            <a:r>
              <a:rPr lang="ru-RU" b="1" dirty="0" err="1" smtClean="0"/>
              <a:t>буллинг</a:t>
            </a:r>
            <a:r>
              <a:rPr lang="ru-RU" b="1" dirty="0" smtClean="0"/>
              <a:t>:</a:t>
            </a:r>
            <a:r>
              <a:rPr lang="ru-RU" dirty="0" smtClean="0"/>
              <a:t> В этом случае оружием служит голос. Может существовать в форме обидного имени (клички), с которым постоянно обращаются к одному человеку, тем самым раня, оскорбляя и унижая его. Этот вид </a:t>
            </a:r>
            <a:r>
              <a:rPr lang="ru-RU" dirty="0" err="1" smtClean="0"/>
              <a:t>буллинга</a:t>
            </a:r>
            <a:r>
              <a:rPr lang="ru-RU" dirty="0" smtClean="0"/>
              <a:t> зачастую направлен на те жертвы, которые имеют заметные отличия в физической внешности, акценте или особенностях голоса и высокую или низкую академическую успеваемость. Обзывания могут также принимать форму намеков по поводу предполагаемой половой ориентации ученика. (Использование анонимных телефонных звонков – очень распространённая форма словесного </a:t>
            </a:r>
            <a:r>
              <a:rPr lang="ru-RU" dirty="0" err="1" smtClean="0"/>
              <a:t>буллинга</a:t>
            </a:r>
            <a:r>
              <a:rPr lang="ru-RU" dirty="0" smtClean="0"/>
              <a:t>, при котором жертвами могут стать не только ученики, но даже учителя</a:t>
            </a:r>
            <a:r>
              <a:rPr lang="ru-RU" dirty="0" smtClean="0"/>
              <a:t>).</a:t>
            </a:r>
            <a:endParaRPr lang="ru-RU"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sz="quarter" idx="1"/>
          </p:nvPr>
        </p:nvSpPr>
        <p:spPr/>
        <p:txBody>
          <a:bodyPr>
            <a:normAutofit fontScale="85000" lnSpcReduction="20000"/>
          </a:bodyPr>
          <a:lstStyle/>
          <a:p>
            <a:r>
              <a:rPr lang="ru-RU" b="1" dirty="0" smtClean="0"/>
              <a:t>Запугивание:</a:t>
            </a:r>
            <a:r>
              <a:rPr lang="ru-RU" dirty="0" smtClean="0"/>
              <a:t> Основывается на использовании очень агрессивного языка тела и интонации голоса, чтобы заставить жертву делать то, что он/она не желает делать. Мимика или "взгляд" хулигана может выражать агрессию и/или неприязнь. Угрозы также используются для того, чтобы подорвать уверенность жертвы.</a:t>
            </a:r>
          </a:p>
          <a:p>
            <a:r>
              <a:rPr lang="ru-RU" b="1" dirty="0" smtClean="0"/>
              <a:t>Изоляция:</a:t>
            </a:r>
            <a:r>
              <a:rPr lang="ru-RU" dirty="0" smtClean="0"/>
              <a:t> Инициатором использования этого метода, как правило, является хулиган. Жертва намеренно изолируется, изгоняется либо игнорируется частью класса или всем классом. Это может сопровождаться распространением записок, нашёптыванием оскорблений, которые могут быть услышаны жертвой, либо унизительными надписями на доске или в общественных местах.</a:t>
            </a:r>
          </a:p>
          <a:p>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sz="quarter" idx="1"/>
          </p:nvPr>
        </p:nvSpPr>
        <p:spPr>
          <a:xfrm>
            <a:off x="301752" y="1052736"/>
            <a:ext cx="8503920" cy="5256584"/>
          </a:xfrm>
        </p:spPr>
        <p:txBody>
          <a:bodyPr>
            <a:normAutofit fontScale="77500" lnSpcReduction="20000"/>
          </a:bodyPr>
          <a:lstStyle/>
          <a:p>
            <a:r>
              <a:rPr lang="ru-RU" b="1" dirty="0" smtClean="0"/>
              <a:t>Вымогательство</a:t>
            </a:r>
            <a:r>
              <a:rPr lang="ru-RU" b="1" dirty="0" smtClean="0"/>
              <a:t>:</a:t>
            </a:r>
            <a:r>
              <a:rPr lang="ru-RU" dirty="0" smtClean="0"/>
              <a:t> В этом случае от жертвы требуют деньги и угрожают, если он/она не отдаёт их немедленно. Могут вымогаться также завтраки, талоны или деньги на обед. Жертву также могут принуждать воровать имущество для хулигана. Такая тактика используется исключительно для возложения вины на жертву.</a:t>
            </a:r>
          </a:p>
          <a:p>
            <a:r>
              <a:rPr lang="ru-RU" b="1" dirty="0" smtClean="0"/>
              <a:t>Повреждение имущества:</a:t>
            </a:r>
            <a:r>
              <a:rPr lang="ru-RU" dirty="0" smtClean="0"/>
              <a:t> Хулиган может сосредоточить внимание на имуществе жертвы. В результате могут быть повреждены, украдены или спрятаны одежда, учебники или другие личные вещи</a:t>
            </a:r>
            <a:r>
              <a:rPr lang="ru-RU" dirty="0" smtClean="0"/>
              <a:t>.</a:t>
            </a:r>
          </a:p>
          <a:p>
            <a:pPr>
              <a:buNone/>
            </a:pPr>
            <a:endParaRPr lang="ru-RU" dirty="0" smtClean="0"/>
          </a:p>
          <a:p>
            <a:pPr>
              <a:buNone/>
            </a:pPr>
            <a:r>
              <a:rPr lang="ru-RU" dirty="0" smtClean="0"/>
              <a:t>   Конкретные </a:t>
            </a:r>
            <a:r>
              <a:rPr lang="ru-RU" dirty="0" smtClean="0"/>
              <a:t>формы и способы </a:t>
            </a:r>
            <a:r>
              <a:rPr lang="ru-RU" dirty="0" err="1" smtClean="0"/>
              <a:t>буллинга</a:t>
            </a:r>
            <a:r>
              <a:rPr lang="ru-RU" dirty="0" smtClean="0"/>
              <a:t> постоянно меняются. Современные технологии создают благоприятные возможности для такого негативного явления, как запугивание и издевательство с использованием интернета, мобильного телефона и других технологических ресурсов. Это явление значительно опаснее того, с чем мы имели дело лишь поколение назад. Оно получило название </a:t>
            </a:r>
            <a:r>
              <a:rPr lang="ru-RU" b="1" dirty="0" smtClean="0"/>
              <a:t>«</a:t>
            </a:r>
            <a:r>
              <a:rPr lang="ru-RU" b="1" dirty="0" err="1" smtClean="0"/>
              <a:t>кибербуллинг</a:t>
            </a:r>
            <a:r>
              <a:rPr lang="ru-RU" b="1" dirty="0" smtClean="0"/>
              <a:t>».</a:t>
            </a:r>
            <a:endParaRPr lang="ru-RU" dirty="0" smtClean="0"/>
          </a:p>
          <a:p>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b="1" dirty="0" smtClean="0"/>
              <a:t>У</a:t>
            </a:r>
            <a:r>
              <a:rPr lang="ru-RU" b="1" dirty="0" smtClean="0"/>
              <a:t>частников </a:t>
            </a:r>
            <a:r>
              <a:rPr lang="ru-RU" b="1" dirty="0" err="1" smtClean="0"/>
              <a:t>буллинга</a:t>
            </a:r>
            <a:endParaRPr lang="ru-RU" dirty="0"/>
          </a:p>
        </p:txBody>
      </p:sp>
      <p:sp>
        <p:nvSpPr>
          <p:cNvPr id="3" name="Содержимое 2"/>
          <p:cNvSpPr>
            <a:spLocks noGrp="1"/>
          </p:cNvSpPr>
          <p:nvPr>
            <p:ph sz="quarter" idx="1"/>
          </p:nvPr>
        </p:nvSpPr>
        <p:spPr>
          <a:xfrm>
            <a:off x="1187624" y="1988840"/>
            <a:ext cx="6840760" cy="3744416"/>
          </a:xfrm>
        </p:spPr>
        <p:txBody>
          <a:bodyPr>
            <a:normAutofit/>
          </a:bodyPr>
          <a:lstStyle/>
          <a:p>
            <a:r>
              <a:rPr lang="ru-RU" sz="4000" dirty="0" smtClean="0">
                <a:latin typeface="Times New Roman" pitchFamily="18" charset="0"/>
                <a:cs typeface="Times New Roman" pitchFamily="18" charset="0"/>
              </a:rPr>
              <a:t>Инициаторы </a:t>
            </a:r>
          </a:p>
          <a:p>
            <a:r>
              <a:rPr lang="ru-RU" sz="4000" dirty="0" smtClean="0">
                <a:latin typeface="Times New Roman" pitchFamily="18" charset="0"/>
                <a:cs typeface="Times New Roman" pitchFamily="18" charset="0"/>
              </a:rPr>
              <a:t>Жертвы </a:t>
            </a:r>
          </a:p>
          <a:p>
            <a:r>
              <a:rPr lang="ru-RU" sz="4000" dirty="0" smtClean="0">
                <a:latin typeface="Times New Roman" pitchFamily="18" charset="0"/>
                <a:cs typeface="Times New Roman" pitchFamily="18" charset="0"/>
              </a:rPr>
              <a:t>Преследователи</a:t>
            </a:r>
          </a:p>
          <a:p>
            <a:r>
              <a:rPr lang="ru-RU" sz="4000" dirty="0" smtClean="0">
                <a:latin typeface="Times New Roman" pitchFamily="18" charset="0"/>
                <a:cs typeface="Times New Roman" pitchFamily="18" charset="0"/>
              </a:rPr>
              <a:t>Зачинщики </a:t>
            </a:r>
            <a:endParaRPr lang="ru-RU" sz="4000" dirty="0" smtClean="0">
              <a:latin typeface="Times New Roman" pitchFamily="18" charset="0"/>
              <a:cs typeface="Times New Roman" pitchFamily="18" charset="0"/>
            </a:endParaRPr>
          </a:p>
          <a:p>
            <a:r>
              <a:rPr lang="ru-RU" sz="4000" dirty="0" smtClean="0">
                <a:latin typeface="Times New Roman" pitchFamily="18" charset="0"/>
                <a:cs typeface="Times New Roman" pitchFamily="18" charset="0"/>
              </a:rPr>
              <a:t>Наблюдатели</a:t>
            </a:r>
            <a:endParaRPr lang="ru-RU" sz="4000" dirty="0" smtClean="0">
              <a:latin typeface="Times New Roman" pitchFamily="18" charset="0"/>
              <a:cs typeface="Times New Roman" pitchFamily="18" charset="0"/>
            </a:endParaRPr>
          </a:p>
          <a:p>
            <a:pPr>
              <a:buNone/>
            </a:pPr>
            <a:endParaRPr lang="ru-RU" dirty="0" smtClean="0"/>
          </a:p>
          <a:p>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Рекомендации для учителя </a:t>
            </a:r>
            <a:endParaRPr lang="ru-RU" dirty="0"/>
          </a:p>
        </p:txBody>
      </p:sp>
      <p:sp>
        <p:nvSpPr>
          <p:cNvPr id="3" name="Содержимое 2"/>
          <p:cNvSpPr>
            <a:spLocks noGrp="1"/>
          </p:cNvSpPr>
          <p:nvPr>
            <p:ph sz="quarter" idx="1"/>
          </p:nvPr>
        </p:nvSpPr>
        <p:spPr>
          <a:xfrm>
            <a:off x="301752" y="1268760"/>
            <a:ext cx="8503920" cy="5328592"/>
          </a:xfrm>
        </p:spPr>
        <p:txBody>
          <a:bodyPr>
            <a:normAutofit fontScale="70000" lnSpcReduction="20000"/>
          </a:bodyPr>
          <a:lstStyle/>
          <a:p>
            <a:r>
              <a:rPr lang="ru-RU" dirty="0" smtClean="0"/>
              <a:t>► Следует с самого первого дня пресекать любые насмешки над неудачами одноклассников. </a:t>
            </a:r>
            <a:endParaRPr lang="ru-RU" dirty="0" smtClean="0"/>
          </a:p>
          <a:p>
            <a:r>
              <a:rPr lang="ru-RU" dirty="0" smtClean="0"/>
              <a:t> </a:t>
            </a:r>
            <a:r>
              <a:rPr lang="ru-RU" dirty="0" smtClean="0"/>
              <a:t>► Следует пресекать любые пренебрежительные замечания в адрес одноклассников. </a:t>
            </a:r>
            <a:endParaRPr lang="ru-RU" dirty="0" smtClean="0"/>
          </a:p>
          <a:p>
            <a:r>
              <a:rPr lang="ru-RU" dirty="0" smtClean="0"/>
              <a:t>► </a:t>
            </a:r>
            <a:r>
              <a:rPr lang="ru-RU" dirty="0" smtClean="0"/>
              <a:t>Если по каким-либо причинам репутация ребенка испорчена, нужно дать ему возможность показать себя в выгодном свете. </a:t>
            </a:r>
            <a:endParaRPr lang="ru-RU" dirty="0" smtClean="0"/>
          </a:p>
          <a:p>
            <a:r>
              <a:rPr lang="ru-RU" dirty="0" smtClean="0"/>
              <a:t>► </a:t>
            </a:r>
            <a:r>
              <a:rPr lang="ru-RU" dirty="0" smtClean="0"/>
              <a:t>Важно помочь непопулярным детям показать свою полезность для коллектива (один прекрасно рисует, другой хорошо играет на гитаре, третий очень много знает о космосе и т.д</a:t>
            </a:r>
            <a:r>
              <a:rPr lang="ru-RU" dirty="0" smtClean="0"/>
              <a:t>.).</a:t>
            </a:r>
          </a:p>
          <a:p>
            <a:r>
              <a:rPr lang="ru-RU" dirty="0" smtClean="0"/>
              <a:t> </a:t>
            </a:r>
            <a:r>
              <a:rPr lang="ru-RU" dirty="0" smtClean="0"/>
              <a:t>► Помогают объединить класс совместные мероприятия, поездки, постановки спектаклей, выпуск стенгазет и т.д. </a:t>
            </a:r>
            <a:endParaRPr lang="ru-RU" dirty="0" smtClean="0"/>
          </a:p>
          <a:p>
            <a:r>
              <a:rPr lang="ru-RU" dirty="0" smtClean="0"/>
              <a:t>► </a:t>
            </a:r>
            <a:r>
              <a:rPr lang="ru-RU" dirty="0" smtClean="0"/>
              <a:t>Необходимо дать возможность наиболее активным детям проявить себя в мирных делах и самоутвердиться за счет своих способностей. </a:t>
            </a:r>
            <a:endParaRPr lang="ru-RU" dirty="0" smtClean="0"/>
          </a:p>
          <a:p>
            <a:r>
              <a:rPr lang="ru-RU" dirty="0" smtClean="0"/>
              <a:t>► </a:t>
            </a:r>
            <a:r>
              <a:rPr lang="ru-RU" dirty="0" smtClean="0"/>
              <a:t>Следует избегать высмеивания и сравнивания ребят на уроках. Некоторые учителя даже оценки за контрольные работы не объявляют публично, а выставляют в дневники. А уж разбор ошибок необходимо делать или не называя тех, кто их допустил, или только индивидуально. </a:t>
            </a:r>
            <a:endParaRPr lang="ru-RU" dirty="0" smtClean="0"/>
          </a:p>
          <a:p>
            <a:r>
              <a:rPr lang="ru-RU" dirty="0" smtClean="0"/>
              <a:t>► </a:t>
            </a:r>
            <a:r>
              <a:rPr lang="ru-RU" dirty="0" smtClean="0"/>
              <a:t>Имеет смысл поговорить с преследователями о том, почему они пристают к жертве. Обратить их внимание на чувства жертвы.</a:t>
            </a:r>
            <a:endParaRPr lang="ru-RU"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Официальная">
  <a:themeElements>
    <a:clrScheme name="Официальная">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Официальная">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Официальная">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21</TotalTime>
  <Words>279</Words>
  <Application>Microsoft Office PowerPoint</Application>
  <PresentationFormat>Экран (4:3)</PresentationFormat>
  <Paragraphs>38</Paragraphs>
  <Slides>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9</vt:i4>
      </vt:variant>
    </vt:vector>
  </HeadingPairs>
  <TitlesOfParts>
    <vt:vector size="10" baseType="lpstr">
      <vt:lpstr>Официальная</vt:lpstr>
      <vt:lpstr>Буллинг </vt:lpstr>
      <vt:lpstr>Определение понятия «буллинг»</vt:lpstr>
      <vt:lpstr>Определение буллинга:</vt:lpstr>
      <vt:lpstr>Признаки буллинга</vt:lpstr>
      <vt:lpstr>Виды буллинга</vt:lpstr>
      <vt:lpstr>Слайд 6</vt:lpstr>
      <vt:lpstr>Слайд 7</vt:lpstr>
      <vt:lpstr>Участников буллинга</vt:lpstr>
      <vt:lpstr>Рекомендации для учителя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Буллинг </dc:title>
  <dc:creator>1</dc:creator>
  <cp:lastModifiedBy>1</cp:lastModifiedBy>
  <cp:revision>3</cp:revision>
  <dcterms:created xsi:type="dcterms:W3CDTF">2021-01-19T02:10:37Z</dcterms:created>
  <dcterms:modified xsi:type="dcterms:W3CDTF">2021-01-19T03:54:09Z</dcterms:modified>
</cp:coreProperties>
</file>