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6" r:id="rId2"/>
    <p:sldId id="256" r:id="rId3"/>
    <p:sldId id="282" r:id="rId4"/>
    <p:sldId id="283" r:id="rId5"/>
    <p:sldId id="284" r:id="rId6"/>
    <p:sldId id="290" r:id="rId7"/>
    <p:sldId id="278" r:id="rId8"/>
    <p:sldId id="281" r:id="rId9"/>
    <p:sldId id="285" r:id="rId10"/>
    <p:sldId id="287" r:id="rId11"/>
    <p:sldId id="288" r:id="rId12"/>
    <p:sldId id="259" r:id="rId13"/>
    <p:sldId id="286" r:id="rId14"/>
    <p:sldId id="291" r:id="rId15"/>
    <p:sldId id="292" r:id="rId1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FF"/>
    <a:srgbClr val="8000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/>
          <a:lstStyle>
            <a:lvl1pPr algn="r">
              <a:defRPr sz="1300"/>
            </a:lvl1pPr>
          </a:lstStyle>
          <a:p>
            <a:fld id="{16AA0C63-6ADF-4229-8FF7-16C58E020804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9163" y="744538"/>
            <a:ext cx="4959350" cy="3721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563" tIns="47781" rIns="95563" bIns="4778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5563" tIns="47781" rIns="95563" bIns="47781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60" cy="496332"/>
          </a:xfrm>
          <a:prstGeom prst="rect">
            <a:avLst/>
          </a:prstGeom>
        </p:spPr>
        <p:txBody>
          <a:bodyPr vert="horz" lIns="95563" tIns="47781" rIns="95563" bIns="47781" rtlCol="0" anchor="b"/>
          <a:lstStyle>
            <a:lvl1pPr algn="r">
              <a:defRPr sz="1300"/>
            </a:lvl1pPr>
          </a:lstStyle>
          <a:p>
            <a:fld id="{FFCB3945-7616-4B5E-8682-FDEADB9AB8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7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95585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 smtClean="0"/>
              <a:t>уча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CB3945-7616-4B5E-8682-FDEADB9AB8CB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50988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4036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31311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29765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80434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8804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0932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3921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9285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1002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3681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0034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A58416-DA9A-476B-8DED-DC5FDB128B4C}" type="datetimeFigureOut">
              <a:rPr lang="ru-RU" smtClean="0"/>
              <a:t>10.03.2020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D09F3AC-64BE-4BA8-8EEC-68842A67427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13996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5606"/>
            <a:ext cx="9144000" cy="5486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423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332656"/>
            <a:ext cx="8712968" cy="54006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Мониторинг психологического 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диагностирования,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сопровождения учащихся в рамках реализации проекта </a:t>
            </a:r>
            <a:endParaRPr lang="ru-RU" sz="20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0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Пинигинские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Игры</a:t>
            </a: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» 2017-2018 </a:t>
            </a:r>
            <a:r>
              <a:rPr lang="ru-RU" sz="20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уч.года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Сводная 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таблица мониторинга </a:t>
            </a:r>
          </a:p>
          <a:p>
            <a:pPr marL="0" indent="0" algn="just">
              <a:buNone/>
            </a:pPr>
            <a:endParaRPr lang="ru-RU" sz="14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3335457"/>
              </p:ext>
            </p:extLst>
          </p:nvPr>
        </p:nvGraphicFramePr>
        <p:xfrm>
          <a:off x="110592" y="2132856"/>
          <a:ext cx="9033408" cy="415645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  <a:gridCol w="330793"/>
                <a:gridCol w="421991"/>
                <a:gridCol w="376392"/>
                <a:gridCol w="376392"/>
                <a:gridCol w="376392"/>
                <a:gridCol w="376392"/>
                <a:gridCol w="376392"/>
                <a:gridCol w="376392"/>
                <a:gridCol w="376392"/>
              </a:tblGrid>
              <a:tr h="370840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Учебный год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Количество учащихся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Уровень тревожности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10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Уровень мотивации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Уровень самооценки </a:t>
                      </a:r>
                      <a:endParaRPr lang="ru-RU" sz="9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уверенности в себе</a:t>
                      </a:r>
                      <a:endParaRPr lang="ru-RU" sz="900" dirty="0" smtClean="0">
                        <a:effectLst/>
                        <a:latin typeface="+mn-lt"/>
                        <a:ea typeface="Calibri"/>
                        <a:cs typeface="Times New Roman"/>
                      </a:endParaRPr>
                    </a:p>
                    <a:p>
                      <a:endParaRPr lang="ru-RU" sz="900" dirty="0"/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Низкая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Средняя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Высокая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Высокий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Хорошее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Положительный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Низкий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Негативное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Высокая уверенность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Средняя уверенность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Низкая уверенность 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 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Чел 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%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2016-2017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196 (100%)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(99%)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5,6%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23%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25%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1,5%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50%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22%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2017-2018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(100%)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(99%)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49%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93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29%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27%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19%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0,5%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32%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103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53%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17%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37084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2018-2019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(100%)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185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(99%)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67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118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22%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20%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64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34%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36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18%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0%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59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81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41%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9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12%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7555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112568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dirty="0"/>
              <a:t> </a:t>
            </a:r>
            <a:endParaRPr lang="ru-RU" sz="2400" dirty="0" smtClean="0"/>
          </a:p>
          <a:p>
            <a:pPr marL="0" indent="0" algn="just">
              <a:buNone/>
            </a:pPr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мониторингу результатов диагностики за три года видны хорошие результаты. У учеников заметно повысилось уверенность в себе, снизилось тревожность и повысилось школьная мотивация. Если, по результатом 2016-17 учебном году, была низкая мотивация 44 учеников, после реализации проекта «</a:t>
            </a:r>
            <a:r>
              <a:rPr lang="ru-RU" sz="2000" b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Пинигинские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игры», на сегодняшний день 36 учеников имеют низкую школьную мотивацию. Если  негативное отношение к школе было у 3 учеников, то  на этот учебный год,  таких показателей нет. Тревожность тоже заметно нормализовалось. В 2016-17 учебном году наблюдалось у 11 учеников, в этом году  нет.</a:t>
            </a:r>
            <a:endParaRPr lang="ru-RU" sz="2000" b="1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6190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1268760"/>
            <a:ext cx="9144000" cy="558924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8640"/>
            <a:ext cx="8229600" cy="564949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1800" b="1" dirty="0" smtClean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План-график проведения комплексной спартакиады школьников МБОУ «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Диринской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СОШ «АГРО» имени И.Е. Федосеева-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Доосо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marL="0" indent="0" algn="ctr">
              <a:buNone/>
            </a:pP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Пинигинские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игры» 2017 – 2018 </a:t>
            </a:r>
            <a:r>
              <a:rPr lang="ru-RU" sz="1800" b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уч.года</a:t>
            </a:r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0" indent="0" algn="ctr">
              <a:buNone/>
            </a:pPr>
            <a:endParaRPr lang="ru-RU" sz="1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61695191"/>
              </p:ext>
            </p:extLst>
          </p:nvPr>
        </p:nvGraphicFramePr>
        <p:xfrm>
          <a:off x="320441" y="1808766"/>
          <a:ext cx="8496944" cy="4279839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440160"/>
                <a:gridCol w="3096344"/>
                <a:gridCol w="2088232"/>
                <a:gridCol w="1872208"/>
              </a:tblGrid>
              <a:tr h="59806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февраль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Хапсагай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.</a:t>
                      </a:r>
                    </a:p>
                    <a:p>
                      <a:pPr algn="just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«Веселые старты»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Иванов Д.Ф.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Кузьмина В.В.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февраля</a:t>
                      </a:r>
                    </a:p>
                    <a:p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17 февраля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854375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март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Игры предков.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Шорт-трек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Лыжные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гонки</a:t>
                      </a:r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Пугачев Г.Ф.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МО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15-16 марта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 марта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15 марта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110688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апрель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Куйуур</a:t>
                      </a: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».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Сдача нормативов ГТО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по командам.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Шахматный турнир.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А</a:t>
                      </a:r>
                      <a:r>
                        <a:rPr lang="sah-RU" dirty="0" smtClean="0">
                          <a:latin typeface="Times New Roman" pitchFamily="18" charset="0"/>
                          <a:cs typeface="Times New Roman" pitchFamily="18" charset="0"/>
                        </a:rPr>
                        <a:t>ҕа</a:t>
                      </a:r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сүбэтэ.</a:t>
                      </a:r>
                    </a:p>
                    <a:p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МО ф/к</a:t>
                      </a:r>
                    </a:p>
                    <a:p>
                      <a:endParaRPr lang="sah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Филиппов И.А.</a:t>
                      </a:r>
                      <a:endParaRPr lang="sah-RU" baseline="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25 апреля</a:t>
                      </a: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26-27 апреля</a:t>
                      </a:r>
                    </a:p>
                    <a:p>
                      <a:endParaRPr lang="ru-RU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26 апреля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1536639">
                <a:tc>
                  <a:txBody>
                    <a:bodyPr/>
                    <a:lstStyle/>
                    <a:p>
                      <a:r>
                        <a:rPr lang="sah-RU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май</a:t>
                      </a:r>
                      <a:endParaRPr lang="ru-RU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ah-RU" dirty="0" smtClean="0">
                          <a:latin typeface="Times New Roman" pitchFamily="18" charset="0"/>
                          <a:cs typeface="Times New Roman" pitchFamily="18" charset="0"/>
                        </a:rPr>
                        <a:t>Ыһыах</a:t>
                      </a:r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күрэҕэ (многоборье)</a:t>
                      </a:r>
                    </a:p>
                    <a:p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Сайылык кыргыттара</a:t>
                      </a:r>
                    </a:p>
                    <a:p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(игры с агрокомпонентами) 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sah-RU" dirty="0" smtClean="0">
                          <a:latin typeface="Times New Roman" pitchFamily="18" charset="0"/>
                          <a:cs typeface="Times New Roman" pitchFamily="18" charset="0"/>
                        </a:rPr>
                        <a:t>Пугачев</a:t>
                      </a:r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Г.Ф.</a:t>
                      </a:r>
                    </a:p>
                    <a:p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Сивцев Р.И.</a:t>
                      </a:r>
                    </a:p>
                    <a:p>
                      <a:r>
                        <a:rPr lang="sah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Кузмина В.В.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28 мая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0174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332656"/>
            <a:ext cx="8229600" cy="5400600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Итоговая таблица проведения «</a:t>
            </a:r>
            <a:r>
              <a:rPr lang="ru-RU" sz="2400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Пинигинских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игр» </a:t>
            </a:r>
          </a:p>
          <a:p>
            <a:pPr marL="0" lvl="0" indent="0" algn="ctr">
              <a:buNone/>
            </a:pP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 2017-2018 учебный год:</a:t>
            </a: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 algn="just">
              <a:buAutoNum type="arabicPeriod"/>
            </a:pP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9138155"/>
              </p:ext>
            </p:extLst>
          </p:nvPr>
        </p:nvGraphicFramePr>
        <p:xfrm>
          <a:off x="467542" y="1307936"/>
          <a:ext cx="8280924" cy="4541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28194"/>
                <a:gridCol w="2304256"/>
                <a:gridCol w="1008112"/>
                <a:gridCol w="1296144"/>
                <a:gridCol w="1008112"/>
                <a:gridCol w="936106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Название команд2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Руководитель/капитан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учас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-ли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соревн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за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Всего приняло участие за год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Итого баллов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место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«Белые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медведи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Федосеев П.М.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Тарасов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Сеня 10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VI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Дархан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Корякин И.П.</a:t>
                      </a:r>
                    </a:p>
                    <a:p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Аммосов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Артур 10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26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II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FFC00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Дохсун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Кирсанов П.П.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Неустроев Вова 10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37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III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Дьулуур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Ноговицына О.Д.</a:t>
                      </a:r>
                    </a:p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Рязанский Милан</a:t>
                      </a:r>
                      <a:r>
                        <a:rPr lang="ru-RU" sz="160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10 </a:t>
                      </a:r>
                      <a:r>
                        <a:rPr lang="ru-RU" sz="1600" baseline="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110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18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F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«Зеленые огни»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Захарова Е.Н.</a:t>
                      </a:r>
                    </a:p>
                    <a:p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Пестерев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Кирилл 10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103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39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IV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«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Олимпионики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Протодьяконов Е.Д.</a:t>
                      </a:r>
                    </a:p>
                    <a:p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Пестерев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Спира</a:t>
                      </a:r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 8 </a:t>
                      </a:r>
                      <a:r>
                        <a:rPr lang="ru-RU" sz="1600" dirty="0" err="1" smtClean="0">
                          <a:latin typeface="Times New Roman" pitchFamily="18" charset="0"/>
                          <a:cs typeface="Times New Roman" pitchFamily="18" charset="0"/>
                        </a:rPr>
                        <a:t>кл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109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44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latin typeface="Times New Roman" pitchFamily="18" charset="0"/>
                          <a:cs typeface="Times New Roman" pitchFamily="18" charset="0"/>
                        </a:rPr>
                        <a:t>V</a:t>
                      </a:r>
                      <a:endParaRPr lang="ru-RU" sz="16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80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508" y="791989"/>
            <a:ext cx="9144000" cy="5949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548680"/>
            <a:ext cx="806489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Итоги «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Пинигинских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игр» </a:t>
            </a:r>
          </a:p>
          <a:p>
            <a:pPr marL="45720" indent="0" algn="ctr">
              <a:buNone/>
            </a:pP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2018-2029 </a:t>
            </a:r>
            <a:r>
              <a:rPr lang="ru-RU" sz="28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уч.года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Всего участвовало – 593 учащихся;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87 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родителей;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                                    </a:t>
            </a:r>
            <a:r>
              <a:rPr lang="ru-RU" sz="28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58 работников школы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" indent="0">
              <a:buNone/>
            </a:pPr>
            <a:endParaRPr lang="ru-RU" sz="28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1 место – «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Дьулуур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(39 б)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2 место – «Дархан» (48 б)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3 место – «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Дохсун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(49 б)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4 место -  «</a:t>
            </a:r>
            <a:r>
              <a:rPr lang="ru-RU" sz="28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Олимпионики</a:t>
            </a: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(50 б)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5 место – «Зеленые огни» (51 б)</a:t>
            </a:r>
          </a:p>
          <a:p>
            <a:pPr marL="45720" indent="0">
              <a:buNone/>
            </a:pPr>
            <a:r>
              <a:rPr lang="ru-RU" sz="28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6 место – «Белые медведи» (56 б)</a:t>
            </a:r>
          </a:p>
        </p:txBody>
      </p:sp>
    </p:spTree>
    <p:extLst>
      <p:ext uri="{BB962C8B-B14F-4D97-AF65-F5344CB8AC3E}">
        <p14:creationId xmlns:p14="http://schemas.microsoft.com/office/powerpoint/2010/main" val="32105522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0841"/>
            <a:ext cx="9144000" cy="559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187624" y="548680"/>
            <a:ext cx="7056784" cy="53245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План </a:t>
            </a:r>
            <a:r>
              <a:rPr lang="ru-RU" sz="28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проведения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400" b="1" dirty="0" err="1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Пинигинских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игр»</a:t>
            </a:r>
          </a:p>
          <a:p>
            <a:pPr marL="45720" indent="0" algn="ctr">
              <a:buNone/>
            </a:pP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 2019-2020 учебный год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45720" indent="0" algn="ctr">
              <a:buNone/>
            </a:pPr>
            <a:endParaRPr lang="ru-RU" sz="24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Спортивное направление – 2 раза в месяц;</a:t>
            </a: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Игры по направлениям – 1 раз в четверти все направления в один день</a:t>
            </a:r>
            <a:r>
              <a:rPr lang="ru-RU" sz="2400" b="1" dirty="0" smtClean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45720" indent="0" algn="just">
              <a:buNone/>
            </a:pPr>
            <a:endParaRPr lang="ru-RU" sz="2400" b="1" dirty="0">
              <a:solidFill>
                <a:schemeClr val="accent1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Руководители:</a:t>
            </a: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Дохсун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(красные)- Кирсанов П.П.</a:t>
            </a: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«Дархан» (желтые) – Корякин И.Г.</a:t>
            </a: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«Зеленые огни» (зеленые) – Кобякова О.П.</a:t>
            </a: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«Белые медведи» (белые) – Федосеев П.М.</a:t>
            </a: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Олимпионики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(черные) – Петрова В.Н.</a:t>
            </a:r>
          </a:p>
          <a:p>
            <a:pPr marL="45720" indent="0" algn="just">
              <a:buNone/>
            </a:pP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dirty="0" err="1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Дьулуур</a:t>
            </a:r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(синий) – Анемподистова М.Г.</a:t>
            </a:r>
          </a:p>
        </p:txBody>
      </p:sp>
    </p:spTree>
    <p:extLst>
      <p:ext uri="{BB962C8B-B14F-4D97-AF65-F5344CB8AC3E}">
        <p14:creationId xmlns:p14="http://schemas.microsoft.com/office/powerpoint/2010/main" val="36646832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87624" y="908720"/>
            <a:ext cx="6984776" cy="4752528"/>
          </a:xfrm>
        </p:spPr>
        <p:txBody>
          <a:bodyPr>
            <a:normAutofit/>
          </a:bodyPr>
          <a:lstStyle/>
          <a:p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Внутришкольный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комплексный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воспитательной 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деятельности школьников </a:t>
            </a:r>
          </a:p>
          <a:p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«Диринская средняя общеобразовательная школа «АГРО» имени И.Е. Федосеева- </a:t>
            </a:r>
            <a:r>
              <a:rPr lang="ru-RU" b="1" i="1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Доосо</a:t>
            </a:r>
            <a:r>
              <a:rPr lang="ru-RU" b="1" i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b="1" i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Пинигинские</a:t>
            </a:r>
            <a:r>
              <a:rPr lang="ru-RU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игры</a:t>
            </a:r>
            <a:endParaRPr lang="ru-RU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953672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11256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 algn="just"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Цель </a:t>
            </a:r>
            <a:r>
              <a:rPr lang="ru-RU" sz="24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проекта:</a:t>
            </a:r>
            <a:r>
              <a:rPr lang="ru-RU" sz="24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lvl="0" indent="0" algn="just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формирование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всесторонне развитого обучающегося, способного на          саморазвитие, самоопределение и самореализацию в современной динамичной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среде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 algn="just">
              <a:buAutoNum type="arabicPeriod"/>
            </a:pPr>
            <a:endParaRPr lang="ru-RU" sz="2400" b="1" i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0774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616624"/>
          </a:xfrm>
        </p:spPr>
        <p:txBody>
          <a:bodyPr>
            <a:normAutofit fontScale="92500" lnSpcReduction="20000"/>
          </a:bodyPr>
          <a:lstStyle/>
          <a:p>
            <a:pPr marL="0" lvl="0" indent="0" algn="just">
              <a:buNone/>
            </a:pPr>
            <a:r>
              <a:rPr lang="ru-RU" sz="28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Задачи  проекта</a:t>
            </a:r>
            <a:r>
              <a:rPr lang="ru-RU" sz="2400" b="1" i="1" dirty="0" smtClean="0">
                <a:solidFill>
                  <a:srgbClr val="C00000"/>
                </a:solidFill>
              </a:rPr>
              <a:t>:</a:t>
            </a:r>
            <a:r>
              <a:rPr lang="ru-RU" sz="2400" i="1" dirty="0" smtClean="0">
                <a:solidFill>
                  <a:srgbClr val="C00000"/>
                </a:solidFill>
              </a:rPr>
              <a:t> </a:t>
            </a:r>
          </a:p>
          <a:p>
            <a:pPr marL="0" lvl="0" indent="0" algn="just">
              <a:buNone/>
            </a:pPr>
            <a:r>
              <a:rPr lang="ru-RU" sz="2400" b="1" dirty="0">
                <a:solidFill>
                  <a:schemeClr val="tx2"/>
                </a:solidFill>
              </a:rPr>
              <a:t>С</a:t>
            </a:r>
            <a:r>
              <a:rPr lang="ru-RU" sz="2400" b="1" dirty="0" smtClean="0">
                <a:solidFill>
                  <a:schemeClr val="tx2"/>
                </a:solidFill>
              </a:rPr>
              <a:t>оздать </a:t>
            </a:r>
            <a:r>
              <a:rPr lang="ru-RU" sz="2400" b="1" dirty="0">
                <a:solidFill>
                  <a:schemeClr val="tx2"/>
                </a:solidFill>
              </a:rPr>
              <a:t>среду для всестороннего развития обучающихся через индивидуальную образовательную траекторию по направлениям:</a:t>
            </a:r>
          </a:p>
          <a:p>
            <a:pPr lvl="0"/>
            <a:r>
              <a:rPr lang="ru-RU" sz="2400" i="1" dirty="0">
                <a:solidFill>
                  <a:srgbClr val="002060"/>
                </a:solidFill>
              </a:rPr>
              <a:t>Повысить интерес и мотивацию к учебной деятельности  через проведение  интеллектуальных игр в школе;</a:t>
            </a:r>
          </a:p>
          <a:p>
            <a:pPr lvl="0"/>
            <a:r>
              <a:rPr lang="ru-RU" sz="2400" i="1" dirty="0">
                <a:solidFill>
                  <a:srgbClr val="002060"/>
                </a:solidFill>
              </a:rPr>
              <a:t>Развитие  творческих способностей;</a:t>
            </a:r>
          </a:p>
          <a:p>
            <a:pPr lvl="0"/>
            <a:r>
              <a:rPr lang="ru-RU" sz="2400" i="1" dirty="0">
                <a:solidFill>
                  <a:srgbClr val="002060"/>
                </a:solidFill>
              </a:rPr>
              <a:t>Пропаганда ЗОЖ, выявление способных спортсменов, формирование сборного состава школы по видам, привлечение к массовому занятию спортом;</a:t>
            </a:r>
          </a:p>
          <a:p>
            <a:pPr lvl="0"/>
            <a:r>
              <a:rPr lang="ru-RU" sz="2400" i="1" dirty="0">
                <a:solidFill>
                  <a:srgbClr val="002060"/>
                </a:solidFill>
              </a:rPr>
              <a:t>Поддержка и внедрение в </a:t>
            </a:r>
            <a:r>
              <a:rPr lang="ru-RU" sz="2400" i="1" dirty="0" err="1">
                <a:solidFill>
                  <a:srgbClr val="002060"/>
                </a:solidFill>
              </a:rPr>
              <a:t>воспитательно</a:t>
            </a:r>
            <a:r>
              <a:rPr lang="ru-RU" sz="2400" i="1" dirty="0">
                <a:solidFill>
                  <a:srgbClr val="002060"/>
                </a:solidFill>
              </a:rPr>
              <a:t>-образовательный процесс общественных инициатив, воспитание патриотизма;</a:t>
            </a:r>
          </a:p>
          <a:p>
            <a:pPr lvl="0"/>
            <a:r>
              <a:rPr lang="ru-RU" sz="2400" i="1" dirty="0">
                <a:solidFill>
                  <a:srgbClr val="002060"/>
                </a:solidFill>
              </a:rPr>
              <a:t>Формирование предпринимательских компетентностей у учащихся и популяризация предпринимательской деятельности среди молодежи;</a:t>
            </a:r>
          </a:p>
          <a:p>
            <a:r>
              <a:rPr lang="ru-RU" sz="2400" i="1" dirty="0">
                <a:solidFill>
                  <a:srgbClr val="002060"/>
                </a:solidFill>
              </a:rPr>
              <a:t>Укрепление связи с родителями, общественными организациями</a:t>
            </a:r>
            <a:endParaRPr lang="ru-RU" sz="2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7102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Проект имеет следующие направления:</a:t>
            </a:r>
            <a:r>
              <a:rPr lang="ru-RU" sz="2400" i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Интеллектуальное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Культурное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Спортивное</a:t>
            </a:r>
          </a:p>
          <a:p>
            <a:pPr algn="just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Общественное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Производственно-предпринимательское</a:t>
            </a:r>
          </a:p>
          <a:p>
            <a:pPr marL="0" indent="0">
              <a:buNone/>
            </a:pP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Каждое направление реализуется по положению.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6820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620688"/>
            <a:ext cx="8229600" cy="51125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Направления 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воспитательной деятельности по </a:t>
            </a:r>
            <a:r>
              <a:rPr lang="ru-RU" sz="24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подпроектам</a:t>
            </a:r>
            <a:r>
              <a:rPr lang="ru-RU" sz="2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endParaRPr lang="ru-RU" sz="24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Интеллектуальное – Проект “Где ученье – там и уменье”;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Культурное – Проект “Серпантин талантов”;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Спортивное – Проект “Пинигинские игры”;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Общественное – Проект “Мир в наших руках”;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Приозводственно-предпринимательское – Проект “Славим человека труда”;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t-RU" sz="2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Летняя занятость (5 четверть) – Проект </a:t>
            </a:r>
            <a:r>
              <a:rPr lang="tt-RU" sz="2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“Палаточный лагерь “Маарыкчаан”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ru-RU" sz="2800" b="1" i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4159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graphicFrame>
        <p:nvGraphicFramePr>
          <p:cNvPr id="2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96482844"/>
              </p:ext>
            </p:extLst>
          </p:nvPr>
        </p:nvGraphicFramePr>
        <p:xfrm>
          <a:off x="179512" y="858795"/>
          <a:ext cx="8890285" cy="481716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04820"/>
                <a:gridCol w="1282988"/>
                <a:gridCol w="1282988"/>
                <a:gridCol w="1245036"/>
                <a:gridCol w="1166301"/>
                <a:gridCol w="1402506"/>
                <a:gridCol w="1305646"/>
              </a:tblGrid>
              <a:tr h="684943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Список руководителей команд и организаторов «</a:t>
                      </a:r>
                      <a:r>
                        <a:rPr lang="ru-RU" sz="1400" dirty="0" err="1">
                          <a:solidFill>
                            <a:srgbClr val="000000"/>
                          </a:solidFill>
                          <a:effectLst/>
                        </a:rPr>
                        <a:t>Пинигинские</a:t>
                      </a:r>
                      <a:r>
                        <a:rPr lang="ru-RU" sz="1400" dirty="0">
                          <a:solidFill>
                            <a:srgbClr val="000000"/>
                          </a:solidFill>
                          <a:effectLst/>
                        </a:rPr>
                        <a:t> игры» на 2018-2019 учебный год</a:t>
                      </a:r>
                      <a:endParaRPr lang="ru-RU" sz="1000" dirty="0">
                        <a:solidFill>
                          <a:srgbClr val="00000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6541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Команды/</a:t>
                      </a:r>
                      <a:endParaRPr lang="ru-RU" sz="9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направления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Интеллектуальное  направление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Спортивное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Культурное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Общественное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Производственно-предпринимательское направление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FF"/>
                          </a:solidFill>
                          <a:effectLst/>
                        </a:rPr>
                        <a:t>Летняя занятость</a:t>
                      </a:r>
                      <a:endParaRPr lang="ru-RU" sz="900" b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  <a:tr h="215920">
                <a:tc gridSpan="7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09022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Модераторы №1 (организаторы)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Борисова К.О., Платонова А.И., Попова А.Т., Иванова Е.В.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Кузьмина В.В., МО учителей физической культуры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Новгородов</a:t>
                      </a: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А.П.,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преподаватели ДДШИ имени А.В. </a:t>
                      </a:r>
                      <a:r>
                        <a:rPr lang="ru-RU" sz="1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Посельской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Кирсанова С.А.,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Сергеева Т.И., Кузьмина А.П.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Макарова М.Т.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Дьячковский Д.Д., Васильева М.Н., Протодьяконов Е.Д.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FF"/>
                          </a:solidFill>
                          <a:effectLst/>
                        </a:rPr>
                        <a:t>Попова Т.И., Андросова М.В., </a:t>
                      </a:r>
                      <a:r>
                        <a:rPr lang="ru-RU" sz="1000" b="1" dirty="0" err="1">
                          <a:solidFill>
                            <a:srgbClr val="0000FF"/>
                          </a:solidFill>
                          <a:effectLst/>
                        </a:rPr>
                        <a:t>ПротодьяконовЕ.Д</a:t>
                      </a:r>
                      <a:r>
                        <a:rPr lang="ru-RU" sz="1000" b="1" dirty="0">
                          <a:solidFill>
                            <a:srgbClr val="0000FF"/>
                          </a:solidFill>
                          <a:effectLst/>
                        </a:rPr>
                        <a:t> Дьячковский Д.Д.</a:t>
                      </a:r>
                      <a:endParaRPr lang="ru-RU" sz="900" b="1" dirty="0">
                        <a:solidFill>
                          <a:srgbClr val="0000FF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00FF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rgbClr val="0000FF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  <a:tr h="218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«Дохсун»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00B050"/>
                          </a:solidFill>
                          <a:effectLst/>
                        </a:rPr>
                        <a:t>Далбаева</a:t>
                      </a: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 М.Н.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Кирсанов П.П.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Кобякова О.П.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Васильев Нь.Д.</a:t>
                      </a:r>
                      <a:endParaRPr lang="ru-RU" sz="900" b="1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Осипова С.П.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  <a:tr h="43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«Дархан»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Андреева М.В.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Корякин И.Г.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Анемподистова М.Г.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Пугачев Г.Ф.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800080"/>
                          </a:solidFill>
                          <a:effectLst/>
                        </a:rPr>
                        <a:t>Эверстова</a:t>
                      </a: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 Т.И.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  <a:tr h="4360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«Белый медведь»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Борисова А.Г.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Федосеев П.М.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Поисеева</a:t>
                      </a: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 Е.П.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Марков Ф.Т.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800080"/>
                          </a:solidFill>
                          <a:effectLst/>
                        </a:rPr>
                        <a:t>Пестерева</a:t>
                      </a: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 В.Г.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  <a:tr h="21804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«Зеленый огонь»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Сергеева Н.Н.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Сергеев А.А.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Петрова Н.Ю.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Посельский</a:t>
                      </a: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Д.С.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Васильева И.К.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  <a:tr h="431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«Дьулуур»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Алексеева О.П.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Софронов С.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Кривошапкина АН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Кладкин</a:t>
                      </a: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 А.Ф.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Корякина С.В.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  <a:tr h="4318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«Олимпионик»</a:t>
                      </a:r>
                      <a:endParaRPr lang="ru-RU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Лыткина Н.П.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00B050"/>
                          </a:solidFill>
                          <a:effectLst/>
                        </a:rPr>
                        <a:t> </a:t>
                      </a:r>
                      <a:endParaRPr lang="ru-RU" sz="900" b="1" dirty="0">
                        <a:solidFill>
                          <a:srgbClr val="00B05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 err="1">
                          <a:solidFill>
                            <a:srgbClr val="C00000"/>
                          </a:solidFill>
                          <a:effectLst/>
                        </a:rPr>
                        <a:t>Олесов</a:t>
                      </a:r>
                      <a:r>
                        <a:rPr lang="ru-RU" sz="1000" b="1" dirty="0">
                          <a:solidFill>
                            <a:srgbClr val="C00000"/>
                          </a:solidFill>
                          <a:effectLst/>
                        </a:rPr>
                        <a:t> А.С.</a:t>
                      </a:r>
                      <a:endParaRPr lang="ru-RU" sz="900" b="1" dirty="0">
                        <a:solidFill>
                          <a:srgbClr val="C0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effectLst/>
                        </a:rPr>
                        <a:t>Тарасов С.К.</a:t>
                      </a:r>
                      <a:endParaRPr lang="ru-RU" sz="900" b="1" dirty="0">
                        <a:solidFill>
                          <a:schemeClr val="tx2">
                            <a:lumMod val="75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</a:rPr>
                        <a:t>Сивцев Р.И.</a:t>
                      </a:r>
                      <a:endParaRPr lang="ru-RU" sz="900" b="1" dirty="0">
                        <a:solidFill>
                          <a:schemeClr val="accent6">
                            <a:lumMod val="50000"/>
                          </a:schemeClr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b="1" dirty="0">
                          <a:solidFill>
                            <a:srgbClr val="800080"/>
                          </a:solidFill>
                          <a:effectLst/>
                        </a:rPr>
                        <a:t>Дьячковская К.А.</a:t>
                      </a:r>
                      <a:endParaRPr lang="ru-RU" sz="900" b="1" dirty="0">
                        <a:solidFill>
                          <a:srgbClr val="80008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 dirty="0">
                          <a:effectLst/>
                        </a:rPr>
                        <a:t> </a:t>
                      </a:r>
                      <a:endParaRPr lang="ru-RU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593" marR="56593" marT="0" marB="0"/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468313" y="114300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007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0648"/>
            <a:ext cx="8229600" cy="576064"/>
          </a:xfrm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Руководители команд по направлениям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57200" y="3789040"/>
            <a:ext cx="2386608" cy="2337123"/>
          </a:xfrm>
          <a:prstGeom prst="ellipse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  <p:txBody>
          <a:bodyPr>
            <a:normAutofit fontScale="92500" lnSpcReduction="10000"/>
          </a:bodyPr>
          <a:lstStyle/>
          <a:p>
            <a:pPr marL="0" lvl="0" indent="0" algn="ctr">
              <a:buNone/>
            </a:pP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Дохсун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Рук.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Кирсанов П.П.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И.- </a:t>
            </a:r>
            <a:r>
              <a:rPr lang="ru-RU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Далбаева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М.Н.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Кирсанов П.П.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К.-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Кобякова О.П.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О.-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Васильев </a:t>
            </a:r>
            <a:r>
              <a:rPr lang="ru-RU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Нь.Д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lvl="0" indent="0">
              <a:buNone/>
            </a:pPr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П/П-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Осипова С.П.</a:t>
            </a:r>
            <a:endParaRPr lang="ru-RU" sz="1400" i="1" dirty="0"/>
          </a:p>
          <a:p>
            <a:pPr marL="0" indent="0" algn="ctr">
              <a:buNone/>
            </a:pPr>
            <a:endParaRPr lang="ru-RU" sz="1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457101" y="1087056"/>
            <a:ext cx="2373788" cy="2267321"/>
          </a:xfrm>
          <a:prstGeom prst="ellipse">
            <a:avLst/>
          </a:pr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alpha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6" name="Овал 5"/>
          <p:cNvSpPr/>
          <p:nvPr/>
        </p:nvSpPr>
        <p:spPr>
          <a:xfrm>
            <a:off x="6372200" y="3789040"/>
            <a:ext cx="2271232" cy="2160240"/>
          </a:xfrm>
          <a:prstGeom prst="ellipse">
            <a:avLst/>
          </a:prstGeom>
          <a:solidFill>
            <a:srgbClr val="FFC00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7" name="Овал 6"/>
          <p:cNvSpPr/>
          <p:nvPr/>
        </p:nvSpPr>
        <p:spPr>
          <a:xfrm>
            <a:off x="462302" y="1179991"/>
            <a:ext cx="2376264" cy="2244703"/>
          </a:xfrm>
          <a:prstGeom prst="ellipse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8" name="Овал 7"/>
          <p:cNvSpPr/>
          <p:nvPr/>
        </p:nvSpPr>
        <p:spPr>
          <a:xfrm>
            <a:off x="3486362" y="3789040"/>
            <a:ext cx="2417290" cy="2304256"/>
          </a:xfrm>
          <a:prstGeom prst="ellipse">
            <a:avLst/>
          </a:prstGeom>
          <a:solidFill>
            <a:schemeClr val="tx1">
              <a:lumMod val="85000"/>
              <a:lumOff val="15000"/>
              <a:alpha val="5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9" name="Овал 8"/>
          <p:cNvSpPr/>
          <p:nvPr/>
        </p:nvSpPr>
        <p:spPr>
          <a:xfrm>
            <a:off x="6296152" y="1268760"/>
            <a:ext cx="2174744" cy="2080022"/>
          </a:xfrm>
          <a:prstGeom prst="ellipse">
            <a:avLst/>
          </a:prstGeom>
          <a:solidFill>
            <a:schemeClr val="bg1">
              <a:alpha val="50000"/>
            </a:schemeClr>
          </a:solidFill>
          <a:ln>
            <a:solidFill>
              <a:schemeClr val="tx2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alpha val="50000"/>
              <a:hueOff val="0"/>
              <a:satOff val="0"/>
              <a:lumOff val="0"/>
              <a:alphaOff val="0"/>
            </a:schemeClr>
          </a:effectRef>
          <a:fontRef idx="minor">
            <a:schemeClr val="tx1"/>
          </a:fontRef>
        </p:style>
      </p:sp>
      <p:sp>
        <p:nvSpPr>
          <p:cNvPr id="11" name="TextBox 10"/>
          <p:cNvSpPr txBox="1"/>
          <p:nvPr/>
        </p:nvSpPr>
        <p:spPr>
          <a:xfrm>
            <a:off x="678326" y="1471345"/>
            <a:ext cx="1944216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«Зеленый огонь»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Рук.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Посельский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Д.С.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И.- Сергеева Н.Н.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С.- Сергеев А.А.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К.- Петрова  Н.Ю.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О.-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Посельский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Д.С.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П/П- Васильева И.К.</a:t>
            </a:r>
          </a:p>
          <a:p>
            <a:endParaRPr lang="ru-RU" i="1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3664233" y="4068941"/>
            <a:ext cx="2166655" cy="16004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Олимпионик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Рук.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Сивцев Р. И.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И.-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Лыткина Н.П.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С.- </a:t>
            </a:r>
            <a:r>
              <a:rPr lang="ru-RU" sz="1400" b="1" i="1" dirty="0" err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Олесов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А.С.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К.-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Тарасов С.К.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О.-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Иванов Д.Ф.</a:t>
            </a:r>
            <a:endParaRPr lang="ru-RU" sz="1400" b="1" i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400" b="1" i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П/П- </a:t>
            </a:r>
            <a:r>
              <a:rPr lang="ru-RU" sz="1400" b="1" i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Дьячковская К.А.</a:t>
            </a:r>
            <a:endParaRPr lang="ru-RU" i="1" dirty="0"/>
          </a:p>
        </p:txBody>
      </p:sp>
      <p:sp>
        <p:nvSpPr>
          <p:cNvPr id="13" name="TextBox 12"/>
          <p:cNvSpPr txBox="1"/>
          <p:nvPr/>
        </p:nvSpPr>
        <p:spPr>
          <a:xfrm>
            <a:off x="3648064" y="1312775"/>
            <a:ext cx="2182824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400" b="1" dirty="0" err="1" smtClean="0">
                <a:latin typeface="Times New Roman" pitchFamily="18" charset="0"/>
                <a:cs typeface="Times New Roman" pitchFamily="18" charset="0"/>
              </a:rPr>
              <a:t>Дьулуур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Рук.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Кладкин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А.Ф.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И.- Алексеева О.П.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С.- Софронов С.А.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К.- Кривошапкина А.Н.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О.-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Кладкин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А.Ф.</a:t>
            </a:r>
          </a:p>
          <a:p>
            <a:pPr algn="just"/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П/П- Корякина С.В.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516126" y="1500251"/>
            <a:ext cx="2098696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«Белый медведь»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Рук. Федосеев П.М.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И.- Борисова А.Г.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С.- Федосеев П.М.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К.-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Поисеева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Е.П.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О.- Марков Ф.Т.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П/П-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Пестерева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В.Г.</a:t>
            </a:r>
            <a:endParaRPr lang="ru-RU" sz="14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554066" y="3971672"/>
            <a:ext cx="226640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           «Дархан»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Рук. Пугачев Г.Ф</a:t>
            </a:r>
            <a:r>
              <a:rPr lang="ru-RU" i="1" dirty="0" smtClean="0"/>
              <a:t>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И.- Андреева М.В.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С.- Корякин И.Г.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К.- Анемподистова М.Г.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О.- Пугачев Г.Ф.</a:t>
            </a:r>
          </a:p>
          <a:p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П/П- </a:t>
            </a:r>
            <a:r>
              <a:rPr lang="ru-RU" sz="1400" b="1" i="1" dirty="0" err="1" smtClean="0">
                <a:latin typeface="Times New Roman" pitchFamily="18" charset="0"/>
                <a:cs typeface="Times New Roman" pitchFamily="18" charset="0"/>
              </a:rPr>
              <a:t>Эверстова</a:t>
            </a:r>
            <a:r>
              <a:rPr lang="ru-RU" sz="1400" b="1" i="1" dirty="0" smtClean="0">
                <a:latin typeface="Times New Roman" pitchFamily="18" charset="0"/>
                <a:cs typeface="Times New Roman" pitchFamily="18" charset="0"/>
              </a:rPr>
              <a:t> Т.И.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86865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87" y="836712"/>
            <a:ext cx="9144000" cy="6021288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5544616"/>
          </a:xfrm>
        </p:spPr>
        <p:txBody>
          <a:bodyPr>
            <a:normAutofit/>
          </a:bodyPr>
          <a:lstStyle/>
          <a:p>
            <a:pPr marL="0" lvl="0" indent="0" algn="ctr">
              <a:buNone/>
            </a:pPr>
            <a:r>
              <a:rPr lang="ru-RU" sz="2000" b="1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Анализ проекта за 2017-2018 учебный год:</a:t>
            </a:r>
            <a:r>
              <a:rPr lang="ru-RU" sz="2000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algn="just">
              <a:buNone/>
            </a:pP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Проект  комплексной спартакиады школьников МБОУ «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Диринская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«АГРО» имени И.Е. Федосеева-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Доосо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«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Пинигинские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игры» начал свою деятельность с февраля 2018 года. </a:t>
            </a:r>
            <a:r>
              <a:rPr lang="ru-RU" sz="1800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данный период проведено 10 игр: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Хапсагай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– 70 участников;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«Веселые старты» - 132 участника;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«Игры предков» - 67 участника;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«Шорт-трек» - 36 участников;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«Лыжные гонки» - 36 участников;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«Шахматы» - 36 участников;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Сдача нормативов ГТО – 192 участника;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«Мама, папа и я спортивная семья» - 18 участников;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«Многоборье» - 36 участников;</a:t>
            </a:r>
          </a:p>
          <a:p>
            <a:pPr algn="just"/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Сайылык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800" dirty="0" err="1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кыргыттара</a:t>
            </a:r>
            <a:r>
              <a:rPr lang="ru-RU" sz="1800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 - 36 участников; </a:t>
            </a:r>
          </a:p>
          <a:p>
            <a:pPr marL="0" indent="0" algn="ctr">
              <a:buNone/>
            </a:pPr>
            <a:endParaRPr lang="ru-RU" sz="18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1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ИТОГО:  647 участников за год</a:t>
            </a:r>
          </a:p>
          <a:p>
            <a:pPr algn="just"/>
            <a:endParaRPr lang="ru-RU" sz="1800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0803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2837</TotalTime>
  <Words>1442</Words>
  <Application>Microsoft Office PowerPoint</Application>
  <PresentationFormat>Экран (4:3)</PresentationFormat>
  <Paragraphs>420</Paragraphs>
  <Slides>15</Slides>
  <Notes>10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Руководители команд по направлениям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Попова Т.И</dc:creator>
  <cp:lastModifiedBy>Попова Т.И</cp:lastModifiedBy>
  <cp:revision>66</cp:revision>
  <cp:lastPrinted>2018-11-26T07:44:06Z</cp:lastPrinted>
  <dcterms:created xsi:type="dcterms:W3CDTF">2018-01-11T04:26:50Z</dcterms:created>
  <dcterms:modified xsi:type="dcterms:W3CDTF">2020-03-10T07:35:22Z</dcterms:modified>
</cp:coreProperties>
</file>