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56" r:id="rId3"/>
    <p:sldId id="282" r:id="rId4"/>
    <p:sldId id="283" r:id="rId5"/>
    <p:sldId id="284" r:id="rId6"/>
    <p:sldId id="290" r:id="rId7"/>
    <p:sldId id="278" r:id="rId8"/>
    <p:sldId id="281" r:id="rId9"/>
    <p:sldId id="285" r:id="rId10"/>
    <p:sldId id="287" r:id="rId11"/>
    <p:sldId id="288" r:id="rId12"/>
    <p:sldId id="259" r:id="rId13"/>
    <p:sldId id="286" r:id="rId14"/>
    <p:sldId id="291" r:id="rId15"/>
    <p:sldId id="292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16AA0C63-6ADF-4229-8FF7-16C58E02080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FCB3945-7616-4B5E-8682-FDEADB9AB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58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3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3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7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3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0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6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3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8416-DA9A-476B-8DED-DC5FDB128B4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9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606"/>
            <a:ext cx="9144000" cy="54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4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психологического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диагностирования,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сопровождения учащихся в рамках реализации проекта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Пинигинские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2017-2018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уч.года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Сводная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таблица мониторинга 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35457"/>
              </p:ext>
            </p:extLst>
          </p:nvPr>
        </p:nvGraphicFramePr>
        <p:xfrm>
          <a:off x="110592" y="2132856"/>
          <a:ext cx="9033408" cy="4156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92"/>
                <a:gridCol w="376392"/>
                <a:gridCol w="376392"/>
                <a:gridCol w="376392"/>
                <a:gridCol w="376392"/>
                <a:gridCol w="376392"/>
                <a:gridCol w="376392"/>
                <a:gridCol w="376392"/>
                <a:gridCol w="376392"/>
                <a:gridCol w="376392"/>
                <a:gridCol w="376392"/>
                <a:gridCol w="376392"/>
                <a:gridCol w="376392"/>
                <a:gridCol w="376392"/>
                <a:gridCol w="376392"/>
                <a:gridCol w="330793"/>
                <a:gridCol w="421991"/>
                <a:gridCol w="376392"/>
                <a:gridCol w="376392"/>
                <a:gridCol w="376392"/>
                <a:gridCol w="376392"/>
                <a:gridCol w="376392"/>
                <a:gridCol w="376392"/>
                <a:gridCol w="376392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учащихся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тревожности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мотивации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самооценки </a:t>
                      </a:r>
                      <a:endParaRPr lang="ru-RU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уверенности в себе</a:t>
                      </a:r>
                      <a:endParaRPr lang="ru-RU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9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Низкая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Хорошее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Положительный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Негативное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Высокая уверенность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уверенность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Низкая уверенность 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196 (100%)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(99%)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(100%)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(99%)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(100%)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(99%)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5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мониторингу результатов диагностики за три года видны хорошие результаты. У учеников заметно повысилось уверенность в себе, снизилось тревожность и повысилось школьная мотивация. Если, по результатом 2016-17 учебном году, была низкая мотивация 44 учеников, после реализации проекта «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Пинигинские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игры», на сегодняшний день 36 учеников имеют низкую школьную мотивацию. Если  негативное отношение к школе было у 3 учеников, то  на этот учебный год,  таких показателей нет. Тревожность тоже заметно нормализовалось. В 2016-17 учебном году наблюдалось у 11 учеников, в этом году  нет.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1268760"/>
            <a:ext cx="9144000" cy="55892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План-график проведения комплексной спартакиады школьников МБОУ «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Диринской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 «АГРО» имени И.Е. Федосеева-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Доосо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Пинигинские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игры» 2017 – 2018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уч.года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95191"/>
              </p:ext>
            </p:extLst>
          </p:nvPr>
        </p:nvGraphicFramePr>
        <p:xfrm>
          <a:off x="320441" y="1808766"/>
          <a:ext cx="8496944" cy="4279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3096344"/>
                <a:gridCol w="2088232"/>
                <a:gridCol w="1872208"/>
              </a:tblGrid>
              <a:tr h="59806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Хапсагай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«Веселые старты»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 Д.Ф.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Кузьмина В.В.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февраля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17 февраля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437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Игры предков.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Шорт-трек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Лыжные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гонки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Пугачев Г.Ф.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15-16 марта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 марта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 марта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06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Куйуур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Сдача нормативов ГТО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командам.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Шахматный турнир.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sah-RU" dirty="0" smtClean="0">
                          <a:latin typeface="Times New Roman" pitchFamily="18" charset="0"/>
                          <a:cs typeface="Times New Roman" pitchFamily="18" charset="0"/>
                        </a:rPr>
                        <a:t>ҕа</a:t>
                      </a:r>
                      <a:r>
                        <a:rPr lang="sah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сүбэтэ.</a:t>
                      </a:r>
                    </a:p>
                    <a:p>
                      <a:r>
                        <a:rPr lang="sah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 ф/к</a:t>
                      </a:r>
                    </a:p>
                    <a:p>
                      <a:endParaRPr lang="sah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Филиппов И.А.</a:t>
                      </a:r>
                      <a:endParaRPr lang="sah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 апреля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26-27 апреля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 апреля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6639">
                <a:tc>
                  <a:txBody>
                    <a:bodyPr/>
                    <a:lstStyle/>
                    <a:p>
                      <a:r>
                        <a:rPr lang="sah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dirty="0" smtClean="0">
                          <a:latin typeface="Times New Roman" pitchFamily="18" charset="0"/>
                          <a:cs typeface="Times New Roman" pitchFamily="18" charset="0"/>
                        </a:rPr>
                        <a:t>Ыһыах</a:t>
                      </a:r>
                      <a:r>
                        <a:rPr lang="sah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күрэҕэ (многоборье)</a:t>
                      </a:r>
                    </a:p>
                    <a:p>
                      <a:r>
                        <a:rPr lang="sah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Сайылык кыргыттара</a:t>
                      </a:r>
                    </a:p>
                    <a:p>
                      <a:r>
                        <a:rPr lang="sah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(игры с агрокомпонентами)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dirty="0" smtClean="0">
                          <a:latin typeface="Times New Roman" pitchFamily="18" charset="0"/>
                          <a:cs typeface="Times New Roman" pitchFamily="18" charset="0"/>
                        </a:rPr>
                        <a:t>Пугачев</a:t>
                      </a:r>
                      <a:r>
                        <a:rPr lang="sah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Г.Ф.</a:t>
                      </a:r>
                    </a:p>
                    <a:p>
                      <a:r>
                        <a:rPr lang="sah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Сивцев Р.И.</a:t>
                      </a:r>
                    </a:p>
                    <a:p>
                      <a:r>
                        <a:rPr lang="sah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Кузмина В.В.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мая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4006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таблица проведения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Пинигинских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игр» </a:t>
            </a:r>
          </a:p>
          <a:p>
            <a:pPr marL="0" lv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2017-2018 учебный год: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38155"/>
              </p:ext>
            </p:extLst>
          </p:nvPr>
        </p:nvGraphicFramePr>
        <p:xfrm>
          <a:off x="467542" y="1307936"/>
          <a:ext cx="8280924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4"/>
                <a:gridCol w="2304256"/>
                <a:gridCol w="1008112"/>
                <a:gridCol w="1296144"/>
                <a:gridCol w="1008112"/>
                <a:gridCol w="9361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команд2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Руководитель/капитан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учас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-ли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соревн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за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приняло участие за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баллов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«Белые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медведи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Федосеев П.М.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Тарасов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Сеня 10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Дархан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Корякин И.П.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Аммосов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Артур 10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Дохсун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Кирсанов П.П.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Неустроев Вова 10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Дьулуур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Ноговицына О.Д.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Рязанский Милан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«Зеленые огни»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Захарова Е.Н.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Пестерев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Кирилл 10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Олимпионики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Протодьяконов Е.Д.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Пестерев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Спира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8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8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" y="791989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«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Пинигинских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игр» 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2018-2029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уч.года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участвовало – 593 учащихся;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87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родителей;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58 работников школы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 – «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Дьулуур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(39 б)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место – «Дархан» (48 б)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место – «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Дохсун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(49 б)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место -  «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Олимпионики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(50 б)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место – «Зеленые огни» (51 б)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место – «Белые медведи» (56 б)</a:t>
            </a:r>
          </a:p>
        </p:txBody>
      </p:sp>
    </p:spTree>
    <p:extLst>
      <p:ext uri="{BB962C8B-B14F-4D97-AF65-F5344CB8AC3E}">
        <p14:creationId xmlns:p14="http://schemas.microsoft.com/office/powerpoint/2010/main" val="321055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841"/>
            <a:ext cx="91440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48680"/>
            <a:ext cx="7056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Пинигинских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игр»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2019-2020 учебный год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Спортивное направление – 2 раза в месяц;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по направлениям – 1 раз в четверти все направления в один день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 algn="just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Руководители: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Дохсун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(красные)- Кирсанов П.П.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«Дархан» (желтые) – Корякин И.Г.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«Зеленые огни» (зеленые) – Кобякова О.П.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«Белые медведи» (белые) – Федосеев П.М.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Олимпионики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(черные) – Петрова В.Н.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Дьулуур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(синий) – Анемподистова М.Г.</a:t>
            </a:r>
          </a:p>
        </p:txBody>
      </p:sp>
    </p:spTree>
    <p:extLst>
      <p:ext uri="{BB962C8B-B14F-4D97-AF65-F5344CB8AC3E}">
        <p14:creationId xmlns:p14="http://schemas.microsoft.com/office/powerpoint/2010/main" val="36646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6984776" cy="4752528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комплексный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воспитательной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школьников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«Диринская средняя общеобразовательная школа «АГРО» имени И.Е. Федосеева-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Доосо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Пинигинские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всесторонне развитого обучающегося, способного на          саморазвитие, самоопределение и самореализацию в современной динамичной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 проекта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</a:p>
          <a:p>
            <a:pPr marL="0" lvl="0" indent="0" algn="just">
              <a:buNone/>
            </a:pP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b="1" dirty="0" smtClean="0">
                <a:solidFill>
                  <a:schemeClr val="tx2"/>
                </a:solidFill>
              </a:rPr>
              <a:t>оздать </a:t>
            </a:r>
            <a:r>
              <a:rPr lang="ru-RU" sz="2400" b="1" dirty="0">
                <a:solidFill>
                  <a:schemeClr val="tx2"/>
                </a:solidFill>
              </a:rPr>
              <a:t>среду для всестороннего развития обучающихся через индивидуальную образовательную траекторию по направлениям:</a:t>
            </a:r>
          </a:p>
          <a:p>
            <a:pPr lvl="0"/>
            <a:r>
              <a:rPr lang="ru-RU" sz="2400" i="1" dirty="0">
                <a:solidFill>
                  <a:srgbClr val="002060"/>
                </a:solidFill>
              </a:rPr>
              <a:t>Повысить интерес и мотивацию к учебной деятельности  через проведение  интеллектуальных игр в школе;</a:t>
            </a:r>
          </a:p>
          <a:p>
            <a:pPr lvl="0"/>
            <a:r>
              <a:rPr lang="ru-RU" sz="2400" i="1" dirty="0">
                <a:solidFill>
                  <a:srgbClr val="002060"/>
                </a:solidFill>
              </a:rPr>
              <a:t>Развитие  творческих способностей;</a:t>
            </a:r>
          </a:p>
          <a:p>
            <a:pPr lvl="0"/>
            <a:r>
              <a:rPr lang="ru-RU" sz="2400" i="1" dirty="0">
                <a:solidFill>
                  <a:srgbClr val="002060"/>
                </a:solidFill>
              </a:rPr>
              <a:t>Пропаганда ЗОЖ, выявление способных спортсменов, формирование сборного состава школы по видам, привлечение к массовому занятию спортом;</a:t>
            </a:r>
          </a:p>
          <a:p>
            <a:pPr lvl="0"/>
            <a:r>
              <a:rPr lang="ru-RU" sz="2400" i="1" dirty="0">
                <a:solidFill>
                  <a:srgbClr val="002060"/>
                </a:solidFill>
              </a:rPr>
              <a:t>Поддержка и внедрение в </a:t>
            </a:r>
            <a:r>
              <a:rPr lang="ru-RU" sz="2400" i="1" dirty="0" err="1">
                <a:solidFill>
                  <a:srgbClr val="002060"/>
                </a:solidFill>
              </a:rPr>
              <a:t>воспитательно</a:t>
            </a:r>
            <a:r>
              <a:rPr lang="ru-RU" sz="2400" i="1" dirty="0">
                <a:solidFill>
                  <a:srgbClr val="002060"/>
                </a:solidFill>
              </a:rPr>
              <a:t>-образовательный процесс общественных инициатив, воспитание патриотизма;</a:t>
            </a:r>
          </a:p>
          <a:p>
            <a:pPr lvl="0"/>
            <a:r>
              <a:rPr lang="ru-RU" sz="2400" i="1" dirty="0">
                <a:solidFill>
                  <a:srgbClr val="002060"/>
                </a:solidFill>
              </a:rPr>
              <a:t>Формирование предпринимательских компетентностей у учащихся и популяризация предпринимательской деятельности среди молодежи;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Укрепление связи с родителями, общественными организациями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имеет следующие направления: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Интеллектуальное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Культурное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Производственно-предпринимательское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Каждое направление реализуется по положению.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воспитательной деятельности по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подпроектам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Интеллектуальное – Проект “Где ученье – там и уменье”;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Культурное – Проект “Серпантин талантов”;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Спортивное – Проект “Пинигинские игры”;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Общественное – Проект “Мир в наших руках”;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Приозводственно-предпринимательское – Проект “Славим человека труда”;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Летняя занятость (5 четверть) – Проект </a:t>
            </a:r>
            <a:r>
              <a:rPr lang="tt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“Палаточный лагерь “Маарыкчаан”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482844"/>
              </p:ext>
            </p:extLst>
          </p:nvPr>
        </p:nvGraphicFramePr>
        <p:xfrm>
          <a:off x="179512" y="858795"/>
          <a:ext cx="8890285" cy="4817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820"/>
                <a:gridCol w="1282988"/>
                <a:gridCol w="1282988"/>
                <a:gridCol w="1245036"/>
                <a:gridCol w="1166301"/>
                <a:gridCol w="1402506"/>
                <a:gridCol w="1305646"/>
              </a:tblGrid>
              <a:tr h="68494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Список руководителей команд и организаторов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</a:rPr>
                        <a:t>Пинигинские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 игры» на 2018-2019 учебный год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Команды/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направления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Интеллектуальное  направление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Спортивное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Культурное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Общественное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Производственно-предпринимательское направление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</a:rPr>
                        <a:t>Летняя занятость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1592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Модераторы №1 (организаторы)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Борисова К.О., Платонова А.И., Попова А.Т., Иванова Е.В.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Кузьмина В.В., МО учителей физической культуры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Новгородов</a:t>
                      </a: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А.П.,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преподаватели ДДШИ имени А.В. </a:t>
                      </a:r>
                      <a:r>
                        <a:rPr lang="ru-RU" sz="1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Посельской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Кирсанова С.А.,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Сергеева Т.И., Кузьмина А.П.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Макарова М.Т.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Дьячковский Д.Д., Васильева М.Н., Протодьяконов Е.Д.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</a:rPr>
                        <a:t>Попова Т.И., Андросова М.В., </a:t>
                      </a:r>
                      <a:r>
                        <a:rPr lang="ru-RU" sz="1000" b="1" dirty="0" err="1">
                          <a:solidFill>
                            <a:srgbClr val="0000FF"/>
                          </a:solidFill>
                          <a:effectLst/>
                        </a:rPr>
                        <a:t>ПротодьяконовЕ.Д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</a:rPr>
                        <a:t> Дьячковский Д.Д.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1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«Дохсун»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B050"/>
                          </a:solidFill>
                          <a:effectLst/>
                        </a:rPr>
                        <a:t>Далбаева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 М.Н.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Кирсанов П.П.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Кобякова О.П.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Васильев Нь.Д.</a:t>
                      </a:r>
                      <a:endParaRPr lang="ru-RU" sz="9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Осипова С.П.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436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«Дархан»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Андреева М.В.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Корякин И.Г.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Анемподистова М.Г.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Пугачев Г.Ф.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800080"/>
                          </a:solidFill>
                          <a:effectLst/>
                        </a:rPr>
                        <a:t>Эверстова</a:t>
                      </a: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 Т.И.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436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«Белый медведь»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Борисова А.Г.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Федосеев П.М.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Поисеева</a:t>
                      </a: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Е.П.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Марков Ф.Т.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800080"/>
                          </a:solidFill>
                          <a:effectLst/>
                        </a:rPr>
                        <a:t>Пестерева</a:t>
                      </a: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 В.Г.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1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«Зеленый огонь»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Сергеева Н.Н.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Сергеев А.А.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Петрова Н.Ю.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Посельский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Д.С.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Васильева И.К.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43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«Дьулуур»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Алексеева О.П.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Софронов С.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Кривошапкина АН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Кладкин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А.Ф.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Корякина С.В.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43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«Олимпионик»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Лыткина Н.П.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C00000"/>
                          </a:solidFill>
                          <a:effectLst/>
                        </a:rPr>
                        <a:t>Олесов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 А.С.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Тарасов С.К.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Сивцев Р.И.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Дьячковская К.А.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 команд по направлениям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789040"/>
            <a:ext cx="2386608" cy="233712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Дохсун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Рук.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Кирсанов П.П.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И.- </a:t>
            </a:r>
            <a:r>
              <a:rPr lang="ru-RU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Далбаева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М.Н.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Кирсанов П.П.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Кобякова О.П.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Васильев </a:t>
            </a:r>
            <a:r>
              <a:rPr lang="ru-RU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Нь.Д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П/П-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Осипова С.П.</a:t>
            </a:r>
            <a:endParaRPr lang="ru-RU" sz="1400" i="1" dirty="0"/>
          </a:p>
          <a:p>
            <a:pPr marL="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57101" y="1087056"/>
            <a:ext cx="2373788" cy="22673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Овал 5"/>
          <p:cNvSpPr/>
          <p:nvPr/>
        </p:nvSpPr>
        <p:spPr>
          <a:xfrm>
            <a:off x="6372200" y="3789040"/>
            <a:ext cx="2271232" cy="2160240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462302" y="1179991"/>
            <a:ext cx="2376264" cy="2244703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8" name="Овал 7"/>
          <p:cNvSpPr/>
          <p:nvPr/>
        </p:nvSpPr>
        <p:spPr>
          <a:xfrm>
            <a:off x="3486362" y="3789040"/>
            <a:ext cx="2417290" cy="230425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Овал 8"/>
          <p:cNvSpPr/>
          <p:nvPr/>
        </p:nvSpPr>
        <p:spPr>
          <a:xfrm>
            <a:off x="6296152" y="1268760"/>
            <a:ext cx="2174744" cy="208002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" name="TextBox 10"/>
          <p:cNvSpPr txBox="1"/>
          <p:nvPr/>
        </p:nvSpPr>
        <p:spPr>
          <a:xfrm>
            <a:off x="678326" y="1471345"/>
            <a:ext cx="19442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«Зеленый огонь»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Рук.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Посельский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Д.С.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И.- Сергеева Н.Н.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С.- Сергеев А.А.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К.- Петрова  Н.Ю.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О.-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Посельский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Д.С.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П/П- Васильева И.К.</a:t>
            </a:r>
          </a:p>
          <a:p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64233" y="4068941"/>
            <a:ext cx="21666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Олимпионик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Рук.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Сивцев Р. И.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Лыткина Н.П.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С.- </a:t>
            </a:r>
            <a:r>
              <a:rPr lang="ru-RU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Олесов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А.С.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Тарасов С.К.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Иванов Д.Ф.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П/П-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Дьячковская К.А.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8064" y="1312775"/>
            <a:ext cx="2182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Дьулуур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Рук.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Кладкин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А.Ф.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И.- Алексеева О.П.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С.- Софронов С.А.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К.- Кривошапкина А.Н.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О.-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Кладкин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А.Ф.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П/П- Корякина С.В.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126" y="1500251"/>
            <a:ext cx="20986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«Белый медведь»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Рук. Федосеев П.М.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И.- Борисова А.Г.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С.- Федосеев П.М.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К.-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Поисеева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Е.П.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О.- Марков Ф.Т.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П/П-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Пестерева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В.Г.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4066" y="3971672"/>
            <a:ext cx="2266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«Дархан»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Рук. Пугачев Г.Ф</a:t>
            </a:r>
            <a:r>
              <a:rPr lang="ru-RU" i="1" dirty="0" smtClean="0"/>
              <a:t>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И.- Андреева М.В.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С.- Корякин И.Г.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К.- Анемподистова М.Г.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О.- Пугачев Г.Ф.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П/П-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Эверстова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68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54461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проекта за 2017-2018 учебный год: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 комплексной спартакиады школьников МБОУ 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Диринская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«АГРО» имени И.Е. Федосеева-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Доосо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Пинигинские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игры» начал свою деятельность с февраля 2018 года.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данный период проведено 10 игр: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Хапсагай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70 участников;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«Веселые старты» - 132 участника;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«Игры предков» - 67 участника;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«Шорт-трек» - 36 участников;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«Лыжные гонки» - 36 участников;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«Шахматы» - 36 участников;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Сдача нормативов ГТО – 192 участника;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«Мама, папа и я спортивная семья» - 18 участников;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«Многоборье» - 36 участников;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Сайылык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кыргыттара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- 36 участников; 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ИТОГО:  647 участников за год</a:t>
            </a:r>
          </a:p>
          <a:p>
            <a:pPr algn="just"/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1442</Words>
  <Application>Microsoft Office PowerPoint</Application>
  <PresentationFormat>Экран (4:3)</PresentationFormat>
  <Paragraphs>420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Руководители команд по направлениям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Т.И</dc:creator>
  <cp:lastModifiedBy>Попова Т.И</cp:lastModifiedBy>
  <cp:revision>66</cp:revision>
  <cp:lastPrinted>2018-11-26T07:44:06Z</cp:lastPrinted>
  <dcterms:created xsi:type="dcterms:W3CDTF">2018-01-11T04:26:50Z</dcterms:created>
  <dcterms:modified xsi:type="dcterms:W3CDTF">2020-03-10T07:35:22Z</dcterms:modified>
</cp:coreProperties>
</file>