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73" r:id="rId15"/>
    <p:sldId id="274" r:id="rId16"/>
    <p:sldId id="275" r:id="rId17"/>
    <p:sldId id="276" r:id="rId18"/>
    <p:sldId id="277" r:id="rId19"/>
    <p:sldId id="278" r:id="rId20"/>
    <p:sldId id="279" r:id="rId21"/>
    <p:sldId id="280" r:id="rId22"/>
    <p:sldId id="281" r:id="rId23"/>
    <p:sldId id="268" r:id="rId24"/>
    <p:sldId id="269" r:id="rId25"/>
    <p:sldId id="270" r:id="rId26"/>
    <p:sldId id="27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6" d="100"/>
          <a:sy n="106" d="100"/>
        </p:scale>
        <p:origin x="12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E8858-F4C2-4FE4-9FC2-7E664207149A}" type="datetimeFigureOut">
              <a:rPr lang="ru-RU" smtClean="0"/>
              <a:pPr/>
              <a:t>17.11.2020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6FC20-C2FD-491A-BC47-169A8AE1480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66FF66"/>
            </a:gs>
            <a:gs pos="40000">
              <a:schemeClr val="bg2">
                <a:tint val="45000"/>
                <a:shade val="99000"/>
                <a:satMod val="350000"/>
              </a:schemeClr>
            </a:gs>
            <a:gs pos="100000">
              <a:schemeClr val="bg2">
                <a:shade val="20000"/>
                <a:satMod val="2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720079"/>
          </a:xfrm>
        </p:spPr>
        <p:txBody>
          <a:bodyPr>
            <a:noAutofit/>
          </a:bodyPr>
          <a:lstStyle/>
          <a:p>
            <a:pPr algn="r"/>
            <a:r>
              <a:rPr lang="ru-RU" sz="2800" b="1" dirty="0" smtClean="0"/>
              <a:t>МБОУ «</a:t>
            </a:r>
            <a:r>
              <a:rPr lang="ru-RU" sz="2800" b="1" dirty="0" err="1" smtClean="0"/>
              <a:t>Диринская</a:t>
            </a:r>
            <a:r>
              <a:rPr lang="ru-RU" sz="2800" b="1" dirty="0" smtClean="0"/>
              <a:t> СОШ «</a:t>
            </a:r>
            <a:r>
              <a:rPr lang="ru-RU" sz="2800" b="1" dirty="0" err="1" smtClean="0"/>
              <a:t>Агро</a:t>
            </a:r>
            <a:r>
              <a:rPr lang="ru-RU" sz="2800" b="1" dirty="0" smtClean="0"/>
              <a:t>»  им. </a:t>
            </a:r>
            <a:r>
              <a:rPr lang="ru-RU" sz="2800" b="1" dirty="0" err="1" smtClean="0"/>
              <a:t>И.Е.Федосеева-Доосо</a:t>
            </a:r>
            <a:r>
              <a:rPr lang="ru-RU" sz="2800" b="1" dirty="0" smtClean="0"/>
              <a:t> </a:t>
            </a:r>
            <a:r>
              <a:rPr lang="ru-RU" sz="2800" dirty="0" smtClean="0"/>
              <a:t> </a:t>
            </a:r>
            <a:endParaRPr lang="ru-RU" sz="2800"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1469811" y="1844824"/>
            <a:ext cx="6204392" cy="129266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Рассказ «Мститель» </a:t>
            </a: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(1961 г.)</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3779912" y="1988840"/>
            <a:ext cx="5364088" cy="1754326"/>
          </a:xfrm>
          <a:prstGeom prst="rect">
            <a:avLst/>
          </a:prstGeom>
          <a:noFill/>
        </p:spPr>
        <p:txBody>
          <a:bodyPr wrap="square" lIns="91440" tIns="45720" rIns="91440" bIns="45720">
            <a:spAutoFit/>
          </a:bodyPr>
          <a:lstStyle/>
          <a:p>
            <a:pPr algn="ctr"/>
            <a:endPar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 Солоухина</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Прямоугольник 6"/>
          <p:cNvSpPr/>
          <p:nvPr/>
        </p:nvSpPr>
        <p:spPr>
          <a:xfrm>
            <a:off x="2339752" y="2967335"/>
            <a:ext cx="6552728" cy="3139321"/>
          </a:xfrm>
          <a:prstGeom prst="rect">
            <a:avLst/>
          </a:prstGeom>
          <a:noFill/>
        </p:spPr>
        <p:txBody>
          <a:bodyPr wrap="square" lIns="91440" tIns="45720" rIns="91440" bIns="45720">
            <a:spAutoFit/>
          </a:bodyPr>
          <a:lstStyle/>
          <a:p>
            <a:pPr algn="ctr"/>
            <a:endPar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 класс</a:t>
            </a:r>
          </a:p>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Кл. рук.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Булдакова</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М.С.</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 name="Picture 2" descr="https://fs01.infourok.ru/images/doc/67/82355/img1.jpg"/>
          <p:cNvPicPr>
            <a:picLocks noChangeAspect="1" noChangeArrowheads="1"/>
          </p:cNvPicPr>
          <p:nvPr/>
        </p:nvPicPr>
        <p:blipFill>
          <a:blip r:embed="rId2" cstate="print"/>
          <a:srcRect l="16012" t="20287" r="50126" b="21964"/>
          <a:stretch>
            <a:fillRect/>
          </a:stretch>
        </p:blipFill>
        <p:spPr bwMode="auto">
          <a:xfrm>
            <a:off x="323528" y="2996952"/>
            <a:ext cx="2592288" cy="33157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sp>
        <p:nvSpPr>
          <p:cNvPr id="3" name="Содержимое 2"/>
          <p:cNvSpPr>
            <a:spLocks noGrp="1"/>
          </p:cNvSpPr>
          <p:nvPr>
            <p:ph idx="1"/>
          </p:nvPr>
        </p:nvSpPr>
        <p:spPr>
          <a:xfrm>
            <a:off x="457200" y="620688"/>
            <a:ext cx="8229600" cy="5505475"/>
          </a:xfrm>
        </p:spPr>
        <p:txBody>
          <a:bodyPr>
            <a:normAutofit fontScale="40000" lnSpcReduction="20000"/>
          </a:bodyPr>
          <a:lstStyle/>
          <a:p>
            <a:pPr indent="342900" algn="just">
              <a:buNone/>
            </a:pPr>
            <a:r>
              <a:rPr lang="ru-RU" b="1" dirty="0" smtClean="0">
                <a:solidFill>
                  <a:srgbClr val="0070C0"/>
                </a:solidFill>
              </a:rPr>
              <a:t>На горящую сосновую ветку мы стали класть тонкие сухие палочки. Мы их клали сначала колодцем, крест-накрест, потом стали класть шалашиком. Постепенно пошли палочки потолще, еще потолще, и </a:t>
            </a:r>
            <a:r>
              <a:rPr lang="ru-RU" b="1" dirty="0" err="1" smtClean="0">
                <a:solidFill>
                  <a:srgbClr val="0070C0"/>
                </a:solidFill>
              </a:rPr>
              <a:t>теплинка</a:t>
            </a:r>
            <a:r>
              <a:rPr lang="ru-RU" b="1" dirty="0" smtClean="0">
                <a:solidFill>
                  <a:srgbClr val="0070C0"/>
                </a:solidFill>
              </a:rPr>
              <a:t> наша разгоралась ровным, сильным огнем. Она хотя и была небольшая, но сразу видно, что не скоро погаснет, если даже не подкладывать в нее дров.</a:t>
            </a:r>
          </a:p>
          <a:p>
            <a:pPr indent="342900" algn="just">
              <a:buNone/>
            </a:pPr>
            <a:r>
              <a:rPr lang="ru-RU" b="1" dirty="0" smtClean="0">
                <a:solidFill>
                  <a:srgbClr val="0070C0"/>
                </a:solidFill>
              </a:rPr>
              <a:t>Тут мы принялись за рыжики. Когда Витька насаживал на прутик свой первый рыжик, мне так и вспомнился тяжелый земляной катыш, которым он меня тогда огрел, и я подумал, не сейчас ли мне с ним расправиться, но решил, что всегда </a:t>
            </a:r>
            <a:r>
              <a:rPr lang="ru-RU" b="1" dirty="0" err="1" smtClean="0">
                <a:solidFill>
                  <a:srgbClr val="0070C0"/>
                </a:solidFill>
              </a:rPr>
              <a:t>успеется</a:t>
            </a:r>
            <a:r>
              <a:rPr lang="ru-RU" b="1" dirty="0" smtClean="0">
                <a:solidFill>
                  <a:srgbClr val="0070C0"/>
                </a:solidFill>
              </a:rPr>
              <a:t>, и стал насаживать свой рыжик. Рыжики шипели в огне, соль на них плавилась и вскипала пузырьками, даже что-то с шипением капало в костер — не то соль, не то грибной сок. А кончики прутьев дымились и обугливались. Мы съели все рыжики, но нам хотелось еще — так они были вкусны и душисты. Да и соль оставалась — не выбрасывать же ее! Пришлось снова идти по грибы.</a:t>
            </a:r>
          </a:p>
          <a:p>
            <a:pPr indent="342900" algn="just">
              <a:buNone/>
            </a:pPr>
            <a:r>
              <a:rPr lang="ru-RU" b="1" dirty="0" smtClean="0">
                <a:solidFill>
                  <a:srgbClr val="0070C0"/>
                </a:solidFill>
              </a:rPr>
              <a:t>Когда мы раскапывали яйца, из земли шел пар — настолько она прогрелась и пропарилась. Надо ли говорить, что яйца упеклись на славу. Мы съели с ними остатки соли. Никогда я не ел яиц вкуснее этих! (Конечно, это Витька придумал печь яйца. Всегда он что-нибудь придумает, даром что уши торчат в разные стороны.)</a:t>
            </a:r>
          </a:p>
          <a:p>
            <a:pPr indent="342900" algn="just">
              <a:buNone/>
            </a:pPr>
            <a:r>
              <a:rPr lang="ru-RU" b="1" dirty="0" smtClean="0">
                <a:solidFill>
                  <a:srgbClr val="0070C0"/>
                </a:solidFill>
              </a:rPr>
              <a:t>Ну что же, вот и </a:t>
            </a:r>
            <a:r>
              <a:rPr lang="ru-RU" b="1" dirty="0" err="1" smtClean="0">
                <a:solidFill>
                  <a:srgbClr val="0070C0"/>
                </a:solidFill>
              </a:rPr>
              <a:t>теплинка</a:t>
            </a:r>
            <a:r>
              <a:rPr lang="ru-RU" b="1" dirty="0" smtClean="0">
                <a:solidFill>
                  <a:srgbClr val="0070C0"/>
                </a:solidFill>
              </a:rPr>
              <a:t> прогорела, сейчас пойдем домой, и тут я буду должен... Что бы еще такое придумать? Очень не хочется сразу идти домой.</a:t>
            </a:r>
          </a:p>
          <a:p>
            <a:pPr indent="342900" algn="just">
              <a:buNone/>
            </a:pPr>
            <a:r>
              <a:rPr lang="ru-RU" b="1" dirty="0" smtClean="0">
                <a:solidFill>
                  <a:srgbClr val="0070C0"/>
                </a:solidFill>
              </a:rPr>
              <a:t>— Бежим на речку, — говорю я Витьке. — Помоемся там, а то вон как перемазались. Водички попьем холодненькой. Бежим?</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564904"/>
            <a:ext cx="8229600" cy="3561259"/>
          </a:xfrm>
        </p:spPr>
        <p:txBody>
          <a:bodyPr>
            <a:normAutofit fontScale="62500" lnSpcReduction="20000"/>
          </a:bodyPr>
          <a:lstStyle/>
          <a:p>
            <a:pPr indent="342900" algn="just">
              <a:buNone/>
            </a:pPr>
            <a:r>
              <a:rPr lang="ru-RU" b="1" dirty="0" smtClean="0">
                <a:solidFill>
                  <a:srgbClr val="0070C0"/>
                </a:solidFill>
              </a:rPr>
              <a:t>Да и злости я уже не слышу в себе. Так хорошо на душе после этой </a:t>
            </a:r>
            <a:r>
              <a:rPr lang="ru-RU" b="1" dirty="0" err="1" smtClean="0">
                <a:solidFill>
                  <a:srgbClr val="0070C0"/>
                </a:solidFill>
              </a:rPr>
              <a:t>теплинки</a:t>
            </a:r>
            <a:r>
              <a:rPr lang="ru-RU" b="1" dirty="0" smtClean="0">
                <a:solidFill>
                  <a:srgbClr val="0070C0"/>
                </a:solidFill>
              </a:rPr>
              <a:t>, после этой речки! Да и Витька, в сущности, неплохой мальчишка — вечно он что-нибудь придумает. Придумал вот яйца стащить...</a:t>
            </a:r>
          </a:p>
          <a:p>
            <a:pPr indent="342900" algn="just">
              <a:buNone/>
            </a:pPr>
            <a:r>
              <a:rPr lang="ru-RU" b="1" dirty="0" smtClean="0">
                <a:solidFill>
                  <a:srgbClr val="0070C0"/>
                </a:solidFill>
              </a:rPr>
              <a:t>Ладно! Если он еще раз стукнет меня промежду лопаток, тогда-то уж я ему не спущу! А теперь — ладно.</a:t>
            </a:r>
          </a:p>
          <a:p>
            <a:pPr indent="342900" algn="just">
              <a:buNone/>
            </a:pPr>
            <a:r>
              <a:rPr lang="ru-RU" b="1" dirty="0" smtClean="0">
                <a:solidFill>
                  <a:srgbClr val="0070C0"/>
                </a:solidFill>
              </a:rPr>
              <a:t>Мне делается легко от принятого решения не бить Витьку. И мы заходим в село как лучшие дружки-приятели.</a:t>
            </a:r>
          </a:p>
          <a:p>
            <a:pPr>
              <a:buNone/>
            </a:pPr>
            <a:endParaRPr lang="ru-RU" dirty="0"/>
          </a:p>
        </p:txBody>
      </p:sp>
      <p:pic>
        <p:nvPicPr>
          <p:cNvPr id="21506" name="Picture 2" descr="https://st.focusedcollection.com/14026668/i/1800/focused_181289566-stock-photo-two-boys-chopping-branches-axes.jpg"/>
          <p:cNvPicPr>
            <a:picLocks noChangeAspect="1" noChangeArrowheads="1"/>
          </p:cNvPicPr>
          <p:nvPr/>
        </p:nvPicPr>
        <p:blipFill>
          <a:blip r:embed="rId2" cstate="print"/>
          <a:srcRect/>
          <a:stretch>
            <a:fillRect/>
          </a:stretch>
        </p:blipFill>
        <p:spPr bwMode="auto">
          <a:xfrm>
            <a:off x="755576" y="188640"/>
            <a:ext cx="3384376" cy="2256251"/>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8" name="Picture 4" descr="http://asbest112.ru/wp-content/uploads/2018/05/fullsize.jpg"/>
          <p:cNvPicPr>
            <a:picLocks noChangeAspect="1" noChangeArrowheads="1"/>
          </p:cNvPicPr>
          <p:nvPr/>
        </p:nvPicPr>
        <p:blipFill>
          <a:blip r:embed="rId3" cstate="print"/>
          <a:srcRect/>
          <a:stretch>
            <a:fillRect/>
          </a:stretch>
        </p:blipFill>
        <p:spPr bwMode="auto">
          <a:xfrm>
            <a:off x="4788024" y="254841"/>
            <a:ext cx="3675414" cy="216792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5602" name="Picture 2" descr="https://ds03.infourok.ru/uploads/ex/0e8b/00057942-74816635/img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Отзывы о прочитанном</a:t>
            </a:r>
            <a:endParaRPr lang="ru-RU" dirty="0"/>
          </a:p>
        </p:txBody>
      </p:sp>
      <p:sp>
        <p:nvSpPr>
          <p:cNvPr id="3" name="Содержимое 2"/>
          <p:cNvSpPr>
            <a:spLocks noGrp="1"/>
          </p:cNvSpPr>
          <p:nvPr>
            <p:ph idx="1"/>
          </p:nvPr>
        </p:nvSpPr>
        <p:spPr/>
        <p:txBody>
          <a:bodyPr>
            <a:normAutofit fontScale="85000" lnSpcReduction="20000"/>
          </a:bodyPr>
          <a:lstStyle/>
          <a:p>
            <a:r>
              <a:rPr lang="ru-RU" dirty="0" err="1" smtClean="0"/>
              <a:t>Дьулус</a:t>
            </a:r>
            <a:r>
              <a:rPr lang="ru-RU" dirty="0" smtClean="0"/>
              <a:t> </a:t>
            </a:r>
            <a:r>
              <a:rPr lang="ru-RU" dirty="0" err="1" smtClean="0"/>
              <a:t>Хоютанов</a:t>
            </a:r>
            <a:endParaRPr lang="ru-RU" dirty="0" smtClean="0"/>
          </a:p>
          <a:p>
            <a:r>
              <a:rPr lang="ru-RU" dirty="0" smtClean="0"/>
              <a:t>«Я думаю, что Митька поступил правильно, потому что если бы он отомстил, тогда бы отмщение было бы войной, которая никогда не </a:t>
            </a:r>
            <a:r>
              <a:rPr lang="ru-RU" dirty="0" err="1" smtClean="0"/>
              <a:t>закончится.Если</a:t>
            </a:r>
            <a:r>
              <a:rPr lang="ru-RU" dirty="0" smtClean="0"/>
              <a:t> бы Митька отомстил, тогда бы с каждым мщением увеличивалась бы ненависть, которая превратилась бы в бесконечную войну.»</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Олесов</a:t>
            </a:r>
            <a:r>
              <a:rPr lang="ru-RU" smtClean="0"/>
              <a:t> Сайаан</a:t>
            </a:r>
            <a:endParaRPr lang="ru-RU" dirty="0"/>
          </a:p>
        </p:txBody>
      </p:sp>
      <p:sp>
        <p:nvSpPr>
          <p:cNvPr id="3" name="Содержимое 2"/>
          <p:cNvSpPr>
            <a:spLocks noGrp="1"/>
          </p:cNvSpPr>
          <p:nvPr>
            <p:ph idx="1"/>
          </p:nvPr>
        </p:nvSpPr>
        <p:spPr/>
        <p:txBody>
          <a:bodyPr>
            <a:normAutofit lnSpcReduction="10000"/>
          </a:bodyPr>
          <a:lstStyle/>
          <a:p>
            <a:r>
              <a:rPr lang="ru-RU" dirty="0" smtClean="0"/>
              <a:t>Мстить  - это очень плохо, например он делает тебе плохо, а ты тоже мстишь. Так можно мстить </a:t>
            </a:r>
            <a:r>
              <a:rPr lang="ru-RU" dirty="0" err="1" smtClean="0"/>
              <a:t>вечно.Если</a:t>
            </a:r>
            <a:r>
              <a:rPr lang="ru-RU" dirty="0" smtClean="0"/>
              <a:t> он тебе мстит, то ты не </a:t>
            </a:r>
            <a:r>
              <a:rPr lang="ru-RU" dirty="0" err="1" smtClean="0"/>
              <a:t>мсти!А</a:t>
            </a:r>
            <a:r>
              <a:rPr lang="ru-RU" dirty="0" smtClean="0"/>
              <a:t> Витька так не поступил, он сказал: «Если когда – то второй раз он мне делает плохо, то точно отомщу.»</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Петров Кирилл</a:t>
            </a:r>
            <a:endParaRPr lang="ru-RU" dirty="0"/>
          </a:p>
        </p:txBody>
      </p:sp>
      <p:sp>
        <p:nvSpPr>
          <p:cNvPr id="3" name="Содержимое 2"/>
          <p:cNvSpPr>
            <a:spLocks noGrp="1"/>
          </p:cNvSpPr>
          <p:nvPr>
            <p:ph idx="1"/>
          </p:nvPr>
        </p:nvSpPr>
        <p:spPr/>
        <p:txBody>
          <a:bodyPr/>
          <a:lstStyle/>
          <a:p>
            <a:r>
              <a:rPr lang="ru-RU" dirty="0" smtClean="0"/>
              <a:t>Я бы не мстил другу, которому он сделал </a:t>
            </a:r>
            <a:r>
              <a:rPr lang="ru-RU" dirty="0" err="1" smtClean="0"/>
              <a:t>нечаянно.Я</a:t>
            </a:r>
            <a:r>
              <a:rPr lang="ru-RU" dirty="0" smtClean="0"/>
              <a:t> бы ему сказал «</a:t>
            </a:r>
            <a:r>
              <a:rPr lang="ru-RU" dirty="0" err="1" smtClean="0"/>
              <a:t>Больно!Ты</a:t>
            </a:r>
            <a:r>
              <a:rPr lang="ru-RU" dirty="0" smtClean="0"/>
              <a:t> же мой друг.»И мы бы пошли домой </a:t>
            </a:r>
            <a:r>
              <a:rPr lang="ru-RU" dirty="0" err="1" smtClean="0"/>
              <a:t>радостно.Я</a:t>
            </a:r>
            <a:r>
              <a:rPr lang="ru-RU" dirty="0" smtClean="0"/>
              <a:t> так никогда не буду мстить другу или другому человеку.</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Петров </a:t>
            </a:r>
            <a:r>
              <a:rPr lang="ru-RU" dirty="0" err="1" smtClean="0"/>
              <a:t>Эрсан</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Они сидели в классе на уроке математики им выпала </a:t>
            </a:r>
            <a:r>
              <a:rPr lang="ru-RU" dirty="0" err="1" smtClean="0"/>
              <a:t>удача.Вместо</a:t>
            </a:r>
            <a:r>
              <a:rPr lang="ru-RU" dirty="0" smtClean="0"/>
              <a:t> того, чтобы сидеть в классе их вызвали, копать картошку, и они развлекались как </a:t>
            </a:r>
            <a:r>
              <a:rPr lang="ru-RU" dirty="0" err="1" smtClean="0"/>
              <a:t>могли.Но</a:t>
            </a:r>
            <a:r>
              <a:rPr lang="ru-RU" dirty="0" smtClean="0"/>
              <a:t> в один момент Витька бросил нечаянно на спину шарик слепленный из грязи. И Митька разозлился и придумал месть. Пригласил его в лес играть и хотел выполнить свою месть. Витька оказался очень добрыми Митька передумал, сказал в себе»если это произойдет второй раз, то точно отомщу.</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Анисимова Аня</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Если я бросила бы на ученика, то сразу бы </a:t>
            </a:r>
            <a:r>
              <a:rPr lang="ru-RU" dirty="0" err="1" smtClean="0"/>
              <a:t>извинился.Если</a:t>
            </a:r>
            <a:r>
              <a:rPr lang="ru-RU" dirty="0" smtClean="0"/>
              <a:t> убежать всегда от него то, всегда будет преследовать твой </a:t>
            </a:r>
            <a:r>
              <a:rPr lang="ru-RU" dirty="0" err="1" smtClean="0"/>
              <a:t>страх.И</a:t>
            </a:r>
            <a:r>
              <a:rPr lang="ru-RU" dirty="0" smtClean="0"/>
              <a:t> ему будет </a:t>
            </a:r>
            <a:r>
              <a:rPr lang="ru-RU" dirty="0" err="1" smtClean="0"/>
              <a:t>больно.И</a:t>
            </a:r>
            <a:r>
              <a:rPr lang="ru-RU" dirty="0" smtClean="0"/>
              <a:t> он будет спрашивать, за что ты ударил. А Витька сказал, что он нечего плохого не </a:t>
            </a:r>
            <a:r>
              <a:rPr lang="ru-RU" dirty="0" err="1" smtClean="0"/>
              <a:t>сделал.Я</a:t>
            </a:r>
            <a:r>
              <a:rPr lang="ru-RU" dirty="0" smtClean="0"/>
              <a:t> бы сказала бы «Я это случайно, прости!»Но этого никто не </a:t>
            </a:r>
            <a:r>
              <a:rPr lang="ru-RU" dirty="0" err="1" smtClean="0"/>
              <a:t>заметилНе</a:t>
            </a:r>
            <a:r>
              <a:rPr lang="ru-RU" dirty="0" smtClean="0"/>
              <a:t> поступайте как </a:t>
            </a:r>
            <a:r>
              <a:rPr lang="ru-RU" dirty="0" err="1" smtClean="0"/>
              <a:t>Витька!Если</a:t>
            </a:r>
            <a:r>
              <a:rPr lang="ru-RU" dirty="0" smtClean="0"/>
              <a:t> что – то плохое сделали, то сразу же скажи «Прости!»</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sah-RU" dirty="0" smtClean="0"/>
              <a:t>Сивцева Наина</a:t>
            </a:r>
            <a:endParaRPr lang="ru-RU" dirty="0"/>
          </a:p>
        </p:txBody>
      </p:sp>
      <p:sp>
        <p:nvSpPr>
          <p:cNvPr id="3" name="Содержимое 2"/>
          <p:cNvSpPr>
            <a:spLocks noGrp="1"/>
          </p:cNvSpPr>
          <p:nvPr>
            <p:ph idx="1"/>
          </p:nvPr>
        </p:nvSpPr>
        <p:spPr/>
        <p:txBody>
          <a:bodyPr/>
          <a:lstStyle/>
          <a:p>
            <a:r>
              <a:rPr lang="ru-RU" dirty="0" smtClean="0"/>
              <a:t>Мстить – очень </a:t>
            </a:r>
            <a:r>
              <a:rPr lang="ru-RU" dirty="0" err="1" smtClean="0"/>
              <a:t>плохо.Из</a:t>
            </a:r>
            <a:r>
              <a:rPr lang="ru-RU" dirty="0" smtClean="0"/>
              <a:t> – за этого можно потерять кого </a:t>
            </a:r>
            <a:r>
              <a:rPr lang="ru-RU" dirty="0" err="1" smtClean="0"/>
              <a:t>угодно.Герой</a:t>
            </a:r>
            <a:r>
              <a:rPr lang="ru-RU" dirty="0" smtClean="0"/>
              <a:t> этого рассказа </a:t>
            </a:r>
            <a:r>
              <a:rPr lang="ru-RU" dirty="0" err="1" smtClean="0"/>
              <a:t>трус.Но</a:t>
            </a:r>
            <a:r>
              <a:rPr lang="ru-RU" dirty="0" smtClean="0"/>
              <a:t> храбро поступил, простив друга</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Толстоухов</a:t>
            </a:r>
            <a:r>
              <a:rPr lang="ru-RU" dirty="0" smtClean="0"/>
              <a:t> Вася</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Витька </a:t>
            </a:r>
            <a:r>
              <a:rPr lang="ru-RU" dirty="0" err="1" smtClean="0"/>
              <a:t>Митялыын</a:t>
            </a:r>
            <a:r>
              <a:rPr lang="ru-RU" dirty="0" smtClean="0"/>
              <a:t> </a:t>
            </a:r>
            <a:r>
              <a:rPr lang="ru-RU" dirty="0" err="1" smtClean="0"/>
              <a:t>хортуоскага</a:t>
            </a:r>
            <a:r>
              <a:rPr lang="ru-RU" dirty="0" smtClean="0"/>
              <a:t> </a:t>
            </a:r>
            <a:r>
              <a:rPr lang="sah-RU" dirty="0" smtClean="0"/>
              <a:t>үлэлээбиттэр.Витька оонньуу сылдьан Митяны буорунан бырахпыт.Митя чуут ытыы сыспыт көхсө наһаа ыалдьыбыт.</a:t>
            </a:r>
            <a:r>
              <a:rPr lang="ru-RU" dirty="0" smtClean="0"/>
              <a:t> «Ха</a:t>
            </a:r>
            <a:r>
              <a:rPr lang="sah-RU" dirty="0" smtClean="0"/>
              <a:t>һан эрэ иэстэһиэм”</a:t>
            </a:r>
            <a:r>
              <a:rPr lang="ru-RU" dirty="0" err="1" smtClean="0"/>
              <a:t>диисанаабыт.Ол</a:t>
            </a:r>
            <a:r>
              <a:rPr lang="ru-RU" dirty="0" smtClean="0"/>
              <a:t> </a:t>
            </a:r>
            <a:r>
              <a:rPr lang="ru-RU" dirty="0" err="1" smtClean="0"/>
              <a:t>эрээри</a:t>
            </a:r>
            <a:r>
              <a:rPr lang="ru-RU" dirty="0" smtClean="0"/>
              <a:t> </a:t>
            </a:r>
            <a:r>
              <a:rPr lang="ru-RU" dirty="0" err="1" smtClean="0"/>
              <a:t>иэстэ</a:t>
            </a:r>
            <a:r>
              <a:rPr lang="sah-RU" dirty="0" smtClean="0"/>
              <a:t>һээри тыаҕа ыҥыран баран иэстэспэтэх.</a:t>
            </a:r>
            <a:r>
              <a:rPr lang="ru-RU" dirty="0" smtClean="0"/>
              <a:t> «</a:t>
            </a:r>
            <a:r>
              <a:rPr lang="sah-RU" dirty="0" smtClean="0"/>
              <a:t>Өссө биирдэ бырахтаҕына иэстэьиэм” дии санаабыт</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1520" y="3429000"/>
            <a:ext cx="8640960" cy="3096344"/>
          </a:xfrm>
        </p:spPr>
        <p:txBody>
          <a:bodyPr>
            <a:normAutofit fontScale="47500" lnSpcReduction="20000"/>
          </a:bodyPr>
          <a:lstStyle/>
          <a:p>
            <a:pPr indent="342900" algn="just">
              <a:buNone/>
            </a:pPr>
            <a:r>
              <a:rPr lang="ru-RU" dirty="0" smtClean="0">
                <a:solidFill>
                  <a:srgbClr val="0070C0"/>
                </a:solidFill>
              </a:rPr>
              <a:t>Вместо того чтобы сидеть на скучном уроке по арифметике, нам выпала удача копать картошку на школьном участке. Если вдуматься, копать картошку — чудесное занятие по сравнению с разными там умножениями чисел, когда нельзя ни громко высморкаться, ни повозиться с приятелем (кто кого повалит), ни свистнуть в пальцы.</a:t>
            </a:r>
          </a:p>
          <a:p>
            <a:pPr indent="342900" algn="just">
              <a:buNone/>
            </a:pPr>
            <a:r>
              <a:rPr lang="ru-RU" dirty="0" smtClean="0">
                <a:solidFill>
                  <a:srgbClr val="0070C0"/>
                </a:solidFill>
              </a:rPr>
              <a:t>Вот почему все мы, и мальчишки и девчонки, дурачились как могли, очутившись вместо унылого класса под чистым сентябрьским небом.</a:t>
            </a:r>
          </a:p>
          <a:p>
            <a:pPr indent="342900" algn="just">
              <a:buNone/>
            </a:pPr>
            <a:r>
              <a:rPr lang="ru-RU" dirty="0" smtClean="0">
                <a:solidFill>
                  <a:srgbClr val="0070C0"/>
                </a:solidFill>
              </a:rPr>
              <a:t>Денек стоял на редкость: тихий, теплый, сделанный из золотого с </a:t>
            </a:r>
            <a:r>
              <a:rPr lang="ru-RU" dirty="0" err="1" smtClean="0">
                <a:solidFill>
                  <a:srgbClr val="0070C0"/>
                </a:solidFill>
              </a:rPr>
              <a:t>голубым</a:t>
            </a:r>
            <a:r>
              <a:rPr lang="ru-RU" dirty="0" smtClean="0">
                <a:solidFill>
                  <a:srgbClr val="0070C0"/>
                </a:solidFill>
              </a:rPr>
              <a:t>, если не считать черной земли под ногами, на которую мы не обращали внимания, да на серебряные ниточки паутинок, летающих в </a:t>
            </a:r>
            <a:r>
              <a:rPr lang="ru-RU" dirty="0" err="1" smtClean="0">
                <a:solidFill>
                  <a:srgbClr val="0070C0"/>
                </a:solidFill>
              </a:rPr>
              <a:t>золотисто-голубом</a:t>
            </a:r>
            <a:r>
              <a:rPr lang="ru-RU" dirty="0" smtClean="0">
                <a:solidFill>
                  <a:srgbClr val="0070C0"/>
                </a:solidFill>
              </a:rPr>
              <a:t>.</a:t>
            </a:r>
          </a:p>
          <a:p>
            <a:pPr>
              <a:buNone/>
            </a:pPr>
            <a:endParaRPr lang="ru-RU" dirty="0">
              <a:solidFill>
                <a:srgbClr val="0070C0"/>
              </a:solidFill>
            </a:endParaRPr>
          </a:p>
        </p:txBody>
      </p:sp>
      <p:pic>
        <p:nvPicPr>
          <p:cNvPr id="2054" name="Picture 6" descr="https://pbs.twimg.com/media/D-s25rEXkAA6D0A.jpg"/>
          <p:cNvPicPr>
            <a:picLocks noChangeAspect="1" noChangeArrowheads="1"/>
          </p:cNvPicPr>
          <p:nvPr/>
        </p:nvPicPr>
        <p:blipFill>
          <a:blip r:embed="rId2" cstate="print"/>
          <a:srcRect/>
          <a:stretch>
            <a:fillRect/>
          </a:stretch>
        </p:blipFill>
        <p:spPr bwMode="auto">
          <a:xfrm>
            <a:off x="467544" y="332656"/>
            <a:ext cx="4176464" cy="2936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https://media2.24aul.ru/imgs/5d733bcb346dbc00017d321c/"/>
          <p:cNvPicPr>
            <a:picLocks noChangeAspect="1" noChangeArrowheads="1"/>
          </p:cNvPicPr>
          <p:nvPr/>
        </p:nvPicPr>
        <p:blipFill>
          <a:blip r:embed="rId3" cstate="print"/>
          <a:srcRect/>
          <a:stretch>
            <a:fillRect/>
          </a:stretch>
        </p:blipFill>
        <p:spPr bwMode="auto">
          <a:xfrm>
            <a:off x="4788024" y="332656"/>
            <a:ext cx="4032448" cy="2924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Пестерев Владик</a:t>
            </a:r>
            <a:endParaRPr lang="ru-RU" dirty="0"/>
          </a:p>
        </p:txBody>
      </p:sp>
      <p:sp>
        <p:nvSpPr>
          <p:cNvPr id="3" name="Содержимое 2"/>
          <p:cNvSpPr>
            <a:spLocks noGrp="1"/>
          </p:cNvSpPr>
          <p:nvPr>
            <p:ph idx="1"/>
          </p:nvPr>
        </p:nvSpPr>
        <p:spPr/>
        <p:txBody>
          <a:bodyPr/>
          <a:lstStyle/>
          <a:p>
            <a:r>
              <a:rPr lang="ru-RU" dirty="0" err="1" smtClean="0"/>
              <a:t>Иэстэ</a:t>
            </a:r>
            <a:r>
              <a:rPr lang="sah-RU" dirty="0" smtClean="0"/>
              <a:t>һэр диэн куһаҕан.Алгас бырахтаҕа Витя.Тыаҕа баран Витяны үчүгэйдик билбит, биир алгастан иэстэспэтэҕэ үчүгэй.</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sah-RU" dirty="0" smtClean="0"/>
              <a:t>Захаров Айастаан</a:t>
            </a:r>
            <a:endParaRPr lang="ru-RU" dirty="0"/>
          </a:p>
        </p:txBody>
      </p:sp>
      <p:sp>
        <p:nvSpPr>
          <p:cNvPr id="3" name="Содержимое 2"/>
          <p:cNvSpPr>
            <a:spLocks noGrp="1"/>
          </p:cNvSpPr>
          <p:nvPr>
            <p:ph idx="1"/>
          </p:nvPr>
        </p:nvSpPr>
        <p:spPr/>
        <p:txBody>
          <a:bodyPr>
            <a:normAutofit fontScale="70000" lnSpcReduction="20000"/>
          </a:bodyPr>
          <a:lstStyle/>
          <a:p>
            <a:r>
              <a:rPr lang="sah-RU" dirty="0" smtClean="0"/>
              <a:t>Иэстэһээһин диэн олох куһаҕан манера.Математика уруогун оннугар кинилэр кылааһынан оскуола хортуоскатын хостуу бардылар. Прут ылан бырахса оонньообуттар.Онтон Витька Митьканы лаппаахытын икки ардыгар быраҕан саайбыт</a:t>
            </a:r>
            <a:r>
              <a:rPr lang="ru-RU" dirty="0" smtClean="0"/>
              <a:t>!</a:t>
            </a:r>
            <a:r>
              <a:rPr lang="ru-RU" dirty="0" err="1" smtClean="0"/>
              <a:t>Ол</a:t>
            </a:r>
            <a:r>
              <a:rPr lang="ru-RU" dirty="0" smtClean="0"/>
              <a:t> </a:t>
            </a:r>
            <a:r>
              <a:rPr lang="ru-RU" dirty="0" err="1" smtClean="0"/>
              <a:t>кэнниттэн</a:t>
            </a:r>
            <a:r>
              <a:rPr lang="ru-RU" dirty="0" smtClean="0"/>
              <a:t> Митька</a:t>
            </a:r>
            <a:r>
              <a:rPr lang="sah-RU" dirty="0" smtClean="0"/>
              <a:t>ҕа иһигэр иэстэһии үөскээбит.Мин иэстэһээһиҥҥэ олох сыһыаным суох.Митька олох сөпкө гыммыт.Онтон Митька иэстэспитэ буоллар, барыта иккистээн хатыланыахтаах этэ</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sah-RU" dirty="0" smtClean="0"/>
              <a:t>Камалов Эрлан</a:t>
            </a:r>
            <a:endParaRPr lang="ru-RU" dirty="0"/>
          </a:p>
        </p:txBody>
      </p:sp>
      <p:sp>
        <p:nvSpPr>
          <p:cNvPr id="3" name="Содержимое 2"/>
          <p:cNvSpPr>
            <a:spLocks noGrp="1"/>
          </p:cNvSpPr>
          <p:nvPr>
            <p:ph idx="1"/>
          </p:nvPr>
        </p:nvSpPr>
        <p:spPr/>
        <p:txBody>
          <a:bodyPr>
            <a:normAutofit fontScale="62500" lnSpcReduction="20000"/>
          </a:bodyPr>
          <a:lstStyle/>
          <a:p>
            <a:r>
              <a:rPr lang="sah-RU" dirty="0" smtClean="0"/>
              <a:t>Оҕолор хортуоскаҕа баран баран мэникээбиттэр.Буору мээчик оҥостон бырахсыбыттар.Мин мээчик оноро олордохпуна Витька уоран кэлэн көхсүгэ бырахпыта.Ол олус ыарыылаах этэ .Атаҕастаммыт курдук санаммытым уонна  иэстэһэргэ санаммытым.Хайдах истэһэрим туһунан былаан оҥостубутум.Нэдиэлэ ааспытын кэннэ тыаҕа ыҥыран кэһэтиэхтээҕим.Мин кини курдук уоран буолбакка сирэй көрсөн муннун тоҕо саайыам диэбитим.Тыаҕа баран иьэн ыҥырыа көппүтүгэр мүөт баара буолуо диэн көппүт буорун хаспыппыт да мүөт суоҕа.Онтон тэллэй буһарбыппыт .Дьиэбититтэн туус, сымыыт </a:t>
            </a:r>
            <a:r>
              <a:rPr lang="sah-RU" smtClean="0"/>
              <a:t>агалан аһаабыппыт.Эйэлээхтик.Иэстэһэр санаам суох буолбута.</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5" name="Рисунок 4" descr="C:\Users\1\AppData\Local\Microsoft\Windows\INetCache\Content.Word\IMG_8198.jpg"/>
          <p:cNvPicPr/>
          <p:nvPr/>
        </p:nvPicPr>
        <p:blipFill>
          <a:blip r:embed="rId2" cstate="print"/>
          <a:srcRect l="5298" t="12672" r="41924" b="5401"/>
          <a:stretch>
            <a:fillRect/>
          </a:stretch>
        </p:blipFill>
        <p:spPr bwMode="auto">
          <a:xfrm rot="5400000">
            <a:off x="240170" y="488022"/>
            <a:ext cx="4032448" cy="4009748"/>
          </a:xfrm>
          <a:prstGeom prst="rect">
            <a:avLst/>
          </a:prstGeom>
          <a:noFill/>
          <a:ln w="9525">
            <a:solidFill>
              <a:srgbClr val="00B0F0"/>
            </a:solidFill>
            <a:miter lim="800000"/>
            <a:headEnd/>
            <a:tailEnd/>
          </a:ln>
        </p:spPr>
      </p:pic>
      <p:pic>
        <p:nvPicPr>
          <p:cNvPr id="6" name="Рисунок 5" descr="C:\Users\1\AppData\Local\Microsoft\Windows\INetCache\Content.Word\IMG_8197.jpg"/>
          <p:cNvPicPr/>
          <p:nvPr/>
        </p:nvPicPr>
        <p:blipFill>
          <a:blip r:embed="rId3" cstate="print"/>
          <a:srcRect l="5298" t="2958" r="40347" b="4655"/>
          <a:stretch>
            <a:fillRect/>
          </a:stretch>
        </p:blipFill>
        <p:spPr bwMode="auto">
          <a:xfrm rot="5400000">
            <a:off x="4432113" y="472543"/>
            <a:ext cx="4176463" cy="4184723"/>
          </a:xfrm>
          <a:prstGeom prst="rect">
            <a:avLst/>
          </a:prstGeom>
          <a:noFill/>
          <a:ln w="9525">
            <a:solidFill>
              <a:srgbClr val="00B0F0"/>
            </a:solidFill>
            <a:miter lim="800000"/>
            <a:headEnd/>
            <a:tailEnd/>
          </a:ln>
        </p:spPr>
      </p:pic>
      <p:sp>
        <p:nvSpPr>
          <p:cNvPr id="7" name="Прямоугольник 6"/>
          <p:cNvSpPr/>
          <p:nvPr/>
        </p:nvSpPr>
        <p:spPr>
          <a:xfrm>
            <a:off x="251520" y="2967335"/>
            <a:ext cx="8712968" cy="243143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Петров </a:t>
            </a:r>
            <a:r>
              <a:rPr lang="ru-RU"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Эрсан</a:t>
            </a: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Толстоухов</a:t>
            </a: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Вася</a:t>
            </a:r>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5" name="Рисунок 4" descr="C:\Users\1\AppData\Local\Microsoft\Windows\INetCache\Content.Word\IMG_8195.jpg"/>
          <p:cNvPicPr/>
          <p:nvPr/>
        </p:nvPicPr>
        <p:blipFill>
          <a:blip r:embed="rId2" cstate="print"/>
          <a:srcRect l="6214" t="2851" r="36517" b="3799"/>
          <a:stretch>
            <a:fillRect/>
          </a:stretch>
        </p:blipFill>
        <p:spPr bwMode="auto">
          <a:xfrm rot="5400000">
            <a:off x="455670" y="200513"/>
            <a:ext cx="3888433" cy="4152719"/>
          </a:xfrm>
          <a:prstGeom prst="rect">
            <a:avLst/>
          </a:prstGeom>
          <a:noFill/>
          <a:ln w="9525">
            <a:solidFill>
              <a:srgbClr val="00B0F0"/>
            </a:solidFill>
            <a:miter lim="800000"/>
            <a:headEnd/>
            <a:tailEnd/>
          </a:ln>
        </p:spPr>
      </p:pic>
      <p:pic>
        <p:nvPicPr>
          <p:cNvPr id="6" name="Рисунок 5" descr="C:\Users\1\AppData\Local\Microsoft\Windows\INetCache\Content.Word\IMG_8194.jpg"/>
          <p:cNvPicPr/>
          <p:nvPr/>
        </p:nvPicPr>
        <p:blipFill>
          <a:blip r:embed="rId3" cstate="print"/>
          <a:srcRect l="9328" t="1955" r="50862" b="5191"/>
          <a:stretch>
            <a:fillRect/>
          </a:stretch>
        </p:blipFill>
        <p:spPr bwMode="auto">
          <a:xfrm rot="5400000">
            <a:off x="4809524" y="239147"/>
            <a:ext cx="3816424" cy="4147457"/>
          </a:xfrm>
          <a:prstGeom prst="rect">
            <a:avLst/>
          </a:prstGeom>
          <a:noFill/>
          <a:ln w="9525">
            <a:solidFill>
              <a:srgbClr val="00B0F0"/>
            </a:solidFill>
            <a:miter lim="800000"/>
            <a:headEnd/>
            <a:tailEnd/>
          </a:ln>
        </p:spPr>
      </p:pic>
      <p:sp>
        <p:nvSpPr>
          <p:cNvPr id="7" name="Прямоугольник 6"/>
          <p:cNvSpPr/>
          <p:nvPr/>
        </p:nvSpPr>
        <p:spPr>
          <a:xfrm>
            <a:off x="300871" y="2967335"/>
            <a:ext cx="8542274"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Захаров </a:t>
            </a:r>
            <a:r>
              <a:rPr lang="ru-RU"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Айысхаан</a:t>
            </a: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Сивцева</a:t>
            </a: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Наина</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descr="C:\Users\1\AppData\Local\Microsoft\Windows\INetCache\Content.Word\IMG_8191.jpg"/>
          <p:cNvPicPr/>
          <p:nvPr/>
        </p:nvPicPr>
        <p:blipFill>
          <a:blip r:embed="rId2" cstate="print"/>
          <a:srcRect l="5115" t="2032" r="44425"/>
          <a:stretch>
            <a:fillRect/>
          </a:stretch>
        </p:blipFill>
        <p:spPr bwMode="auto">
          <a:xfrm rot="5400000">
            <a:off x="738243" y="205974"/>
            <a:ext cx="3384377" cy="4357824"/>
          </a:xfrm>
          <a:prstGeom prst="rect">
            <a:avLst/>
          </a:prstGeom>
          <a:noFill/>
          <a:ln w="9525">
            <a:solidFill>
              <a:srgbClr val="00B0F0"/>
            </a:solidFill>
            <a:miter lim="800000"/>
            <a:headEnd/>
            <a:tailEnd/>
          </a:ln>
        </p:spPr>
      </p:pic>
      <p:pic>
        <p:nvPicPr>
          <p:cNvPr id="5" name="Рисунок 4" descr="C:\Users\1\AppData\Local\Microsoft\Windows\INetCache\Content.Word\IMG_8199.jpg"/>
          <p:cNvPicPr/>
          <p:nvPr/>
        </p:nvPicPr>
        <p:blipFill>
          <a:blip r:embed="rId3" cstate="print"/>
          <a:srcRect l="6031" t="1224" r="54503" b="3554"/>
          <a:stretch>
            <a:fillRect/>
          </a:stretch>
        </p:blipFill>
        <p:spPr bwMode="auto">
          <a:xfrm rot="5400000">
            <a:off x="5108406" y="228297"/>
            <a:ext cx="3312368" cy="4241165"/>
          </a:xfrm>
          <a:prstGeom prst="rect">
            <a:avLst/>
          </a:prstGeom>
          <a:noFill/>
          <a:ln w="9525">
            <a:solidFill>
              <a:srgbClr val="00B0F0"/>
            </a:solidFill>
            <a:miter lim="800000"/>
            <a:headEnd/>
            <a:tailEnd/>
          </a:ln>
        </p:spPr>
      </p:pic>
      <p:sp>
        <p:nvSpPr>
          <p:cNvPr id="6" name="Прямоугольник 5"/>
          <p:cNvSpPr/>
          <p:nvPr/>
        </p:nvSpPr>
        <p:spPr>
          <a:xfrm>
            <a:off x="318534" y="2967335"/>
            <a:ext cx="8506944" cy="212365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Анисимова Аня  </a:t>
            </a:r>
            <a:r>
              <a:rPr lang="ru-RU"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Хоютанов</a:t>
            </a: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Дьулус</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 name="Рисунок 3" descr="C:\Users\1\AppData\Local\Microsoft\Windows\INetCache\Content.Word\IMG_8192.jpg"/>
          <p:cNvPicPr/>
          <p:nvPr/>
        </p:nvPicPr>
        <p:blipFill>
          <a:blip r:embed="rId2" cstate="print"/>
          <a:srcRect l="21232" r="35172" b="2466"/>
          <a:stretch>
            <a:fillRect/>
          </a:stretch>
        </p:blipFill>
        <p:spPr bwMode="auto">
          <a:xfrm rot="5400000">
            <a:off x="766577" y="-182401"/>
            <a:ext cx="3456386" cy="4342485"/>
          </a:xfrm>
          <a:prstGeom prst="rect">
            <a:avLst/>
          </a:prstGeom>
          <a:noFill/>
          <a:ln w="9525">
            <a:solidFill>
              <a:srgbClr val="00B0F0"/>
            </a:solidFill>
            <a:miter lim="800000"/>
            <a:headEnd/>
            <a:tailEnd/>
          </a:ln>
        </p:spPr>
      </p:pic>
      <p:pic>
        <p:nvPicPr>
          <p:cNvPr id="5" name="Рисунок 4" descr="C:\Users\1\AppData\Local\Microsoft\Windows\INetCache\Content.Word\IMG_8193.jpg"/>
          <p:cNvPicPr/>
          <p:nvPr/>
        </p:nvPicPr>
        <p:blipFill>
          <a:blip r:embed="rId3" cstate="print"/>
          <a:srcRect l="10243" t="4480" r="37918"/>
          <a:stretch>
            <a:fillRect/>
          </a:stretch>
        </p:blipFill>
        <p:spPr bwMode="auto">
          <a:xfrm rot="5400000">
            <a:off x="5299985" y="2989047"/>
            <a:ext cx="3080666" cy="4248604"/>
          </a:xfrm>
          <a:prstGeom prst="rect">
            <a:avLst/>
          </a:prstGeom>
          <a:noFill/>
          <a:ln w="9525">
            <a:solidFill>
              <a:srgbClr val="00B0F0"/>
            </a:solidFill>
            <a:miter lim="800000"/>
            <a:headEnd/>
            <a:tailEnd/>
          </a:ln>
        </p:spPr>
      </p:pic>
      <p:sp>
        <p:nvSpPr>
          <p:cNvPr id="6" name="Прямоугольник 5"/>
          <p:cNvSpPr/>
          <p:nvPr/>
        </p:nvSpPr>
        <p:spPr>
          <a:xfrm>
            <a:off x="2187345" y="4429132"/>
            <a:ext cx="2384656"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Камалов </a:t>
            </a: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Ерлан</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424"/>
            <a:ext cx="8229600" cy="387424"/>
          </a:xfrm>
        </p:spPr>
        <p:txBody>
          <a:bodyPr>
            <a:normAutofit fontScale="90000"/>
          </a:bodyPr>
          <a:lstStyle/>
          <a:p>
            <a:endParaRPr lang="ru-RU" dirty="0"/>
          </a:p>
        </p:txBody>
      </p:sp>
      <p:sp>
        <p:nvSpPr>
          <p:cNvPr id="3" name="Содержимое 2"/>
          <p:cNvSpPr>
            <a:spLocks noGrp="1"/>
          </p:cNvSpPr>
          <p:nvPr>
            <p:ph idx="1"/>
          </p:nvPr>
        </p:nvSpPr>
        <p:spPr>
          <a:xfrm>
            <a:off x="457200" y="2636912"/>
            <a:ext cx="8229600" cy="3489251"/>
          </a:xfrm>
        </p:spPr>
        <p:txBody>
          <a:bodyPr>
            <a:normAutofit fontScale="55000" lnSpcReduction="20000"/>
          </a:bodyPr>
          <a:lstStyle/>
          <a:p>
            <a:pPr indent="342900" algn="just">
              <a:buNone/>
            </a:pPr>
            <a:r>
              <a:rPr lang="ru-RU" b="1" dirty="0" smtClean="0">
                <a:solidFill>
                  <a:srgbClr val="0070C0"/>
                </a:solidFill>
              </a:rPr>
              <a:t>Главное развлечение наше состояло в том, что на гибкий прут мы насаживали тяжелый шарик, слепленный из земли, и, размахнувшись прутом, бросали шарик — кто дальше. Эти шарики (а иной раз шла в дело и картошка) летают так высоко и далеко, что кто не видел, как они летают, тот не может себе представить. Иногда в синее небо взвивались сразу несколько шариков. Они перегоняли один другого, все уменьшаясь и уменьшаясь, так что нельзя было уследить, чей шарик забрался выше всех или шлепнулся дальше.</a:t>
            </a:r>
            <a:endParaRPr lang="ru-RU" b="1" dirty="0">
              <a:solidFill>
                <a:srgbClr val="0070C0"/>
              </a:solidFill>
            </a:endParaRPr>
          </a:p>
        </p:txBody>
      </p:sp>
      <p:pic>
        <p:nvPicPr>
          <p:cNvPr id="16386" name="Picture 2" descr="https://get.pxhere.com/photo/tree-water-nature-forest-swamp-wilderness-river-pond-stream-jungle-childhood-education-curiosity-children-wetland-stewardship-1266898.jpg"/>
          <p:cNvPicPr>
            <a:picLocks noChangeAspect="1" noChangeArrowheads="1"/>
          </p:cNvPicPr>
          <p:nvPr/>
        </p:nvPicPr>
        <p:blipFill>
          <a:blip r:embed="rId2" cstate="print"/>
          <a:srcRect b="24330"/>
          <a:stretch>
            <a:fillRect/>
          </a:stretch>
        </p:blipFill>
        <p:spPr bwMode="auto">
          <a:xfrm>
            <a:off x="2627784" y="260648"/>
            <a:ext cx="3816424" cy="22322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ytimg.com/vi/nirfXclx8EI/maxresdefault.jpg"/>
          <p:cNvPicPr>
            <a:picLocks noChangeAspect="1" noChangeArrowheads="1"/>
          </p:cNvPicPr>
          <p:nvPr/>
        </p:nvPicPr>
        <p:blipFill>
          <a:blip r:embed="rId2" cstate="print"/>
          <a:srcRect/>
          <a:stretch>
            <a:fillRect/>
          </a:stretch>
        </p:blipFill>
        <p:spPr bwMode="auto">
          <a:xfrm>
            <a:off x="2699792" y="188640"/>
            <a:ext cx="4096455" cy="230425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flipV="1">
            <a:off x="457200" y="-243408"/>
            <a:ext cx="8229600" cy="518046"/>
          </a:xfrm>
        </p:spPr>
        <p:txBody>
          <a:bodyPr>
            <a:normAutofit fontScale="90000"/>
          </a:bodyPr>
          <a:lstStyle/>
          <a:p>
            <a:endParaRPr lang="ru-RU" dirty="0"/>
          </a:p>
        </p:txBody>
      </p:sp>
      <p:sp>
        <p:nvSpPr>
          <p:cNvPr id="3" name="Содержимое 2"/>
          <p:cNvSpPr>
            <a:spLocks noGrp="1"/>
          </p:cNvSpPr>
          <p:nvPr>
            <p:ph idx="1"/>
          </p:nvPr>
        </p:nvSpPr>
        <p:spPr>
          <a:xfrm>
            <a:off x="457200" y="1268760"/>
            <a:ext cx="8229600" cy="5589240"/>
          </a:xfrm>
        </p:spPr>
        <p:txBody>
          <a:bodyPr>
            <a:normAutofit fontScale="47500" lnSpcReduction="20000"/>
          </a:bodyPr>
          <a:lstStyle/>
          <a:p>
            <a:pPr indent="342900" algn="just">
              <a:buNone/>
            </a:pPr>
            <a:r>
              <a:rPr lang="ru-RU" b="1" dirty="0" smtClean="0">
                <a:solidFill>
                  <a:srgbClr val="0070C0"/>
                </a:solidFill>
              </a:rPr>
              <a:t>Я наклонился, чтобы слепить шарик потяжелее, как вдруг почувствовал сильный удар между лопаток. Мгновенно распрямившись и оглянувшись, я увидел, что по загону убегает от меня Витька Агафонов с толстым прутом в руке. Значит, вместо того чтобы бросить свой комок земли в небо, он подкрался ко мне сзади и ударил меня комком, насаженным на прут.</a:t>
            </a:r>
          </a:p>
          <a:p>
            <a:pPr indent="342900" algn="just">
              <a:buNone/>
            </a:pPr>
            <a:r>
              <a:rPr lang="ru-RU" b="1" dirty="0" smtClean="0">
                <a:solidFill>
                  <a:srgbClr val="0070C0"/>
                </a:solidFill>
              </a:rPr>
              <a:t>Многочисленные лучистые солнышки заструились у меня в глазах, а нижняя губа предательски задергалась — так бывало всегда, когда приходилось плакать. Не то чтобы нельзя было стерпеть боль. Насколько я помню, я никогда не плакал именно от физической боли. От нее можно кричать, орать, кататься по траве, чтобы было полегче, но не плакать. Зато легко навертывались слезы на мои глаза от самой маленькой обиды или несправедливости.</a:t>
            </a:r>
          </a:p>
          <a:p>
            <a:pPr indent="342900" algn="just">
              <a:buNone/>
            </a:pPr>
            <a:r>
              <a:rPr lang="ru-RU" b="1" dirty="0" smtClean="0">
                <a:solidFill>
                  <a:srgbClr val="0070C0"/>
                </a:solidFill>
              </a:rPr>
              <a:t>Ну за что он теперь меня ударил? Главное, тайком, подкрался сзади. Ничего плохого я ему не сделал. Наоборот, когда мальчишки не хотели принимать его в круговую лапту, я первый заступился, чтобы приняли. «На </a:t>
            </a:r>
            <a:r>
              <a:rPr lang="ru-RU" b="1" dirty="0" err="1" smtClean="0">
                <a:solidFill>
                  <a:srgbClr val="0070C0"/>
                </a:solidFill>
              </a:rPr>
              <a:t>любака</a:t>
            </a:r>
            <a:r>
              <a:rPr lang="ru-RU" b="1" dirty="0" smtClean="0">
                <a:solidFill>
                  <a:srgbClr val="0070C0"/>
                </a:solidFill>
              </a:rPr>
              <a:t>» мы с ним не дрались давным-давно. С тех пор как выяснилось, что я гораздо сильнее его, нас перестали стравливать. Что уж тут стравливать, когда все ясно! В последний раз мы дрались года два назад, пора бы об этом забыть. К тому же никто не держит обиды после драки «на </a:t>
            </a:r>
            <a:r>
              <a:rPr lang="ru-RU" b="1" dirty="0" err="1" smtClean="0">
                <a:solidFill>
                  <a:srgbClr val="0070C0"/>
                </a:solidFill>
              </a:rPr>
              <a:t>любака</a:t>
            </a:r>
            <a:r>
              <a:rPr lang="ru-RU" b="1" dirty="0" smtClean="0">
                <a:solidFill>
                  <a:srgbClr val="0070C0"/>
                </a:solidFill>
              </a:rPr>
              <a:t>». «</a:t>
            </a:r>
            <a:r>
              <a:rPr lang="ru-RU" b="1" dirty="0" err="1" smtClean="0">
                <a:solidFill>
                  <a:srgbClr val="0070C0"/>
                </a:solidFill>
              </a:rPr>
              <a:t>Любак</a:t>
            </a:r>
            <a:r>
              <a:rPr lang="ru-RU" b="1" dirty="0" smtClean="0">
                <a:solidFill>
                  <a:srgbClr val="0070C0"/>
                </a:solidFill>
              </a:rPr>
              <a:t>» и есть «</a:t>
            </a:r>
            <a:r>
              <a:rPr lang="ru-RU" b="1" dirty="0" err="1" smtClean="0">
                <a:solidFill>
                  <a:srgbClr val="0070C0"/>
                </a:solidFill>
              </a:rPr>
              <a:t>любак</a:t>
            </a:r>
            <a:r>
              <a:rPr lang="ru-RU" b="1" dirty="0" smtClean="0">
                <a:solidFill>
                  <a:srgbClr val="0070C0"/>
                </a:solidFill>
              </a:rPr>
              <a:t>» — добровольная и порядочная драка.</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424"/>
            <a:ext cx="8229600" cy="387424"/>
          </a:xfrm>
        </p:spPr>
        <p:txBody>
          <a:bodyPr>
            <a:normAutofit fontScale="90000"/>
          </a:bodyPr>
          <a:lstStyle/>
          <a:p>
            <a:endParaRPr lang="ru-RU" dirty="0"/>
          </a:p>
        </p:txBody>
      </p:sp>
      <p:sp>
        <p:nvSpPr>
          <p:cNvPr id="3" name="Содержимое 2"/>
          <p:cNvSpPr>
            <a:spLocks noGrp="1"/>
          </p:cNvSpPr>
          <p:nvPr>
            <p:ph idx="1"/>
          </p:nvPr>
        </p:nvSpPr>
        <p:spPr>
          <a:xfrm>
            <a:off x="457200" y="404665"/>
            <a:ext cx="8229600" cy="5040560"/>
          </a:xfrm>
        </p:spPr>
        <p:txBody>
          <a:bodyPr>
            <a:normAutofit fontScale="70000" lnSpcReduction="20000"/>
          </a:bodyPr>
          <a:lstStyle/>
          <a:p>
            <a:pPr indent="342900" algn="just">
              <a:buNone/>
            </a:pPr>
            <a:r>
              <a:rPr lang="ru-RU" b="1" dirty="0" smtClean="0">
                <a:solidFill>
                  <a:srgbClr val="0070C0"/>
                </a:solidFill>
                <a:cs typeface="Times New Roman" pitchFamily="18" charset="0"/>
              </a:rPr>
              <a:t>Вскоре созрел план мести. Через несколько дней, когда все позабудется, я как ни в чем не бывало позову Витьку в лес жечь </a:t>
            </a:r>
            <a:r>
              <a:rPr lang="ru-RU" b="1" dirty="0" err="1" smtClean="0">
                <a:solidFill>
                  <a:srgbClr val="0070C0"/>
                </a:solidFill>
                <a:cs typeface="Times New Roman" pitchFamily="18" charset="0"/>
              </a:rPr>
              <a:t>теплинку</a:t>
            </a:r>
            <a:r>
              <a:rPr lang="ru-RU" b="1" dirty="0" smtClean="0">
                <a:solidFill>
                  <a:srgbClr val="0070C0"/>
                </a:solidFill>
                <a:cs typeface="Times New Roman" pitchFamily="18" charset="0"/>
              </a:rPr>
              <a:t>. А там в лесу и набью морду. Просто и хорошо. То-то он испугается один в лесу, когда я скажу ему: «Ну что, попался на узенькой дорожке?» Нет, я сзади бить не буду, я ему дам прямо в нос. Или отплатить тем же? Раз он меня сзади — значит, и я его сзади. Только он нагнется за сухим сучком, а я как тресну по уху, чтобы загудело по всей голове. Он обернется, тут-то я ему и скажу: «Ну что, попался на узенькой дорожке?» А потом уж и в нос...</a:t>
            </a:r>
            <a:endParaRPr lang="ru-RU" b="1" dirty="0">
              <a:solidFill>
                <a:srgbClr val="0070C0"/>
              </a:solidFill>
              <a:cs typeface="Times New Roman" pitchFamily="18" charset="0"/>
            </a:endParaRPr>
          </a:p>
        </p:txBody>
      </p:sp>
      <p:pic>
        <p:nvPicPr>
          <p:cNvPr id="18434" name="Picture 2" descr="https://coollib.net/i/38/276638/img02.png"/>
          <p:cNvPicPr>
            <a:picLocks noChangeAspect="1" noChangeArrowheads="1"/>
          </p:cNvPicPr>
          <p:nvPr/>
        </p:nvPicPr>
        <p:blipFill>
          <a:blip r:embed="rId2" cstate="print"/>
          <a:srcRect/>
          <a:stretch>
            <a:fillRect/>
          </a:stretch>
        </p:blipFill>
        <p:spPr bwMode="auto">
          <a:xfrm>
            <a:off x="4572000" y="4571999"/>
            <a:ext cx="4286250" cy="22860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548680"/>
            <a:ext cx="5698976" cy="5577483"/>
          </a:xfrm>
        </p:spPr>
        <p:txBody>
          <a:bodyPr>
            <a:normAutofit fontScale="70000" lnSpcReduction="20000"/>
          </a:bodyPr>
          <a:lstStyle/>
          <a:p>
            <a:pPr indent="342900" algn="just">
              <a:buNone/>
            </a:pPr>
            <a:r>
              <a:rPr lang="ru-RU" b="1" dirty="0" smtClean="0">
                <a:solidFill>
                  <a:srgbClr val="0070C0"/>
                </a:solidFill>
              </a:rPr>
              <a:t>В урочный день и час, на большой перемене, я подошел к Витьке. Затаенное коварство не так-то просто скрывать неопытному мальчишке. Казалось бы, что тут такого: пригласить сверстника в лес жечь </a:t>
            </a:r>
            <a:r>
              <a:rPr lang="ru-RU" b="1" dirty="0" err="1" smtClean="0">
                <a:solidFill>
                  <a:srgbClr val="0070C0"/>
                </a:solidFill>
              </a:rPr>
              <a:t>теплинку</a:t>
            </a:r>
            <a:r>
              <a:rPr lang="ru-RU" b="1" dirty="0" smtClean="0">
                <a:solidFill>
                  <a:srgbClr val="0070C0"/>
                </a:solidFill>
              </a:rPr>
              <a:t>? Обычно уговариваешься об этом мимоходом, никакого волнения быть не может. На этот раз я волновался. Даже в горле стало сухо, отчего голос сделался глухой и вроде бы чей-то чужой. </a:t>
            </a:r>
            <a:endParaRPr lang="ru-RU" b="1" dirty="0">
              <a:solidFill>
                <a:srgbClr val="0070C0"/>
              </a:solidFill>
            </a:endParaRPr>
          </a:p>
        </p:txBody>
      </p:sp>
      <p:pic>
        <p:nvPicPr>
          <p:cNvPr id="4" name="Picture 2" descr="https://fs01.infourok.ru/images/doc/67/82355/img1.jpg"/>
          <p:cNvPicPr>
            <a:picLocks noChangeAspect="1" noChangeArrowheads="1"/>
          </p:cNvPicPr>
          <p:nvPr/>
        </p:nvPicPr>
        <p:blipFill>
          <a:blip r:embed="rId2" cstate="print"/>
          <a:srcRect l="16012" t="20287" r="50126" b="21964"/>
          <a:stretch>
            <a:fillRect/>
          </a:stretch>
        </p:blipFill>
        <p:spPr bwMode="auto">
          <a:xfrm>
            <a:off x="6300192" y="2060848"/>
            <a:ext cx="2592288" cy="3315717"/>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1.bp.blogspot.com/-PkaGPFmgWF4/XQrHE1uIDgI/AAAAAAAABN4/5ctf2CXDVG4R8W_BsZMTu2f6EzeTeMYnACLcBGAs/s1600/1.jpg"/>
          <p:cNvPicPr>
            <a:picLocks noChangeAspect="1" noChangeArrowheads="1"/>
          </p:cNvPicPr>
          <p:nvPr/>
        </p:nvPicPr>
        <p:blipFill>
          <a:blip r:embed="rId2" cstate="print"/>
          <a:srcRect/>
          <a:stretch>
            <a:fillRect/>
          </a:stretch>
        </p:blipFill>
        <p:spPr bwMode="auto">
          <a:xfrm>
            <a:off x="323528" y="260648"/>
            <a:ext cx="4474468" cy="324036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420888"/>
            <a:ext cx="8229600" cy="4104456"/>
          </a:xfrm>
        </p:spPr>
        <p:txBody>
          <a:bodyPr>
            <a:normAutofit fontScale="70000" lnSpcReduction="20000"/>
          </a:bodyPr>
          <a:lstStyle/>
          <a:p>
            <a:pPr indent="342900" algn="just">
              <a:buNone/>
            </a:pPr>
            <a:r>
              <a:rPr lang="ru-RU" b="1" dirty="0" smtClean="0">
                <a:solidFill>
                  <a:srgbClr val="0070C0"/>
                </a:solidFill>
              </a:rPr>
              <a:t>Пока шли до горы, я всю дорогу старался вспомнить, как он ни за что ни про что ударил меня промежду лопаток, и как мне было больно, и как мне было обидно, и как я твердо решил ему отплатить. Я так все точно и живо вообразил, что спина опять заболела, как и тогда, и в горле опять остановился горький комок, и даже нижняя губа вроде бы начала подрагивать, — значит, я накалился и готов к отмщению.</a:t>
            </a:r>
            <a:endParaRPr lang="ru-RU" b="1"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sp>
        <p:nvSpPr>
          <p:cNvPr id="3" name="Содержимое 2"/>
          <p:cNvSpPr>
            <a:spLocks noGrp="1"/>
          </p:cNvSpPr>
          <p:nvPr>
            <p:ph idx="1"/>
          </p:nvPr>
        </p:nvSpPr>
        <p:spPr>
          <a:xfrm>
            <a:off x="457200" y="260648"/>
            <a:ext cx="8229600" cy="5865515"/>
          </a:xfrm>
        </p:spPr>
        <p:txBody>
          <a:bodyPr>
            <a:normAutofit fontScale="55000" lnSpcReduction="20000"/>
          </a:bodyPr>
          <a:lstStyle/>
          <a:p>
            <a:pPr indent="342900" algn="just">
              <a:buNone/>
            </a:pPr>
            <a:r>
              <a:rPr lang="ru-RU" b="1" dirty="0" smtClean="0">
                <a:solidFill>
                  <a:srgbClr val="0070C0"/>
                </a:solidFill>
              </a:rPr>
              <a:t>На горе, где начались маленькие елочки, выпал удачный момент: как раз Витька, шедший впереди меня, наклонился, что-то рассматривая на земле, а ухо его словно бы еще больше оттопырилось — так и просило, чтобы я по нему стукнул что есть силы.</a:t>
            </a:r>
          </a:p>
          <a:p>
            <a:pPr indent="342900" algn="just">
              <a:buNone/>
            </a:pPr>
            <a:r>
              <a:rPr lang="ru-RU" b="1" dirty="0" smtClean="0">
                <a:solidFill>
                  <a:srgbClr val="0070C0"/>
                </a:solidFill>
              </a:rPr>
              <a:t>— Смотри, смотри! — закричал Витька, показывая на круглую норку, уходящую в землю. Его глаза горели от возбуждения. — Шмель оттуда вылетел, я сам видел. Давай раскопаем? Может быть, там меду полно.</a:t>
            </a:r>
          </a:p>
          <a:p>
            <a:pPr indent="342900" algn="just">
              <a:buNone/>
            </a:pPr>
            <a:r>
              <a:rPr lang="ru-RU" b="1" dirty="0" smtClean="0">
                <a:solidFill>
                  <a:srgbClr val="0070C0"/>
                </a:solidFill>
              </a:rPr>
              <a:t>«Ну ладно, эту норку мы раскопаем, — решил я, — потом уж я с тобой разделаюсь!»</a:t>
            </a:r>
          </a:p>
          <a:p>
            <a:pPr indent="342900" algn="just">
              <a:buNone/>
            </a:pPr>
            <a:r>
              <a:rPr lang="ru-RU" b="1" dirty="0" smtClean="0">
                <a:solidFill>
                  <a:srgbClr val="0070C0"/>
                </a:solidFill>
              </a:rPr>
              <a:t>— Надо вырезать острые лопаточки, а ими и копать землю. Нож-то захватил?</a:t>
            </a:r>
          </a:p>
          <a:p>
            <a:pPr indent="342900" algn="just">
              <a:buNone/>
            </a:pPr>
            <a:r>
              <a:rPr lang="ru-RU" b="1" dirty="0" err="1" smtClean="0">
                <a:solidFill>
                  <a:srgbClr val="0070C0"/>
                </a:solidFill>
              </a:rPr>
              <a:t>Живо-два</a:t>
            </a:r>
            <a:r>
              <a:rPr lang="ru-RU" b="1" dirty="0" smtClean="0">
                <a:solidFill>
                  <a:srgbClr val="0070C0"/>
                </a:solidFill>
              </a:rPr>
              <a:t> мы вытесали себе по отличной лопаточке и стали рыть. Дерн тут был такой плотный, что мы сломали по одной лопаточке, потом вырезали новые, а потом уж добрались до мягкой земли. Однако никакого меда или даже шмелиного гнезда в норке не оказалось. Может быть, когда-нибудь здесь вправду водились шмели, только не теперь. А зачем лазил туда шмель, которого увидел Витька, так мы и не узнали.</a:t>
            </a: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sp>
        <p:nvSpPr>
          <p:cNvPr id="3" name="Содержимое 2"/>
          <p:cNvSpPr>
            <a:spLocks noGrp="1"/>
          </p:cNvSpPr>
          <p:nvPr>
            <p:ph idx="1"/>
          </p:nvPr>
        </p:nvSpPr>
        <p:spPr>
          <a:xfrm>
            <a:off x="457200" y="404664"/>
            <a:ext cx="8229600" cy="5721499"/>
          </a:xfrm>
        </p:spPr>
        <p:txBody>
          <a:bodyPr>
            <a:normAutofit fontScale="62500" lnSpcReduction="20000"/>
          </a:bodyPr>
          <a:lstStyle/>
          <a:p>
            <a:pPr indent="342900" algn="just">
              <a:buNone/>
            </a:pPr>
            <a:r>
              <a:rPr lang="ru-RU" b="1" dirty="0" smtClean="0">
                <a:solidFill>
                  <a:srgbClr val="0070C0"/>
                </a:solidFill>
              </a:rPr>
              <a:t>На опушке леса в траве мы тотчас наткнулись на стаю рыжиков. Опять наткнулся Витька, недаром у него глазищи по чайному блюдечку.</a:t>
            </a:r>
          </a:p>
          <a:p>
            <a:pPr indent="342900" algn="just">
              <a:buNone/>
            </a:pPr>
            <a:r>
              <a:rPr lang="ru-RU" b="1" dirty="0" smtClean="0">
                <a:solidFill>
                  <a:srgbClr val="0070C0"/>
                </a:solidFill>
              </a:rPr>
              <a:t>Крепкие, красные, боровые, росли грибы в зеленой траве. И хоть целый день грело солнце, они все равно были холодные, как лягушки. В большом рыжике в середке стояла чистая водичка, как все равно нарочно налили для красоты. Поджарить бы на прутике, да жаль, соли нет. Вот бы славно поели!</a:t>
            </a:r>
          </a:p>
          <a:p>
            <a:pPr indent="342900" algn="just">
              <a:buNone/>
            </a:pPr>
            <a:r>
              <a:rPr lang="ru-RU" b="1" dirty="0" smtClean="0">
                <a:solidFill>
                  <a:srgbClr val="0070C0"/>
                </a:solidFill>
              </a:rPr>
              <a:t>— Айда за солью! — предложил Витька. — Далеко ли овраг перебежать. Хорошо бы заодно по яичку у матери стащить.</a:t>
            </a:r>
          </a:p>
          <a:p>
            <a:pPr indent="342900" algn="just">
              <a:buNone/>
            </a:pPr>
            <a:r>
              <a:rPr lang="ru-RU" b="1" dirty="0" smtClean="0">
                <a:solidFill>
                  <a:srgbClr val="0070C0"/>
                </a:solidFill>
              </a:rPr>
              <a:t>«Айда за солью! — думал я, лелея по-прежнему свой злодейский замысел. — Только не думай, что все так и кончится. Когда сбегаем за солью, я тебя обязательно прищучу в лесу, ты от меня не уйдешь.</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TotalTime>
  <Words>2071</Words>
  <Application>Microsoft Office PowerPoint</Application>
  <PresentationFormat>Экран (4:3)</PresentationFormat>
  <Paragraphs>66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МБОУ «Диринская СОШ «Агро»  им. И.Е.Федосеева-Доосо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Отзывы о прочитанном</vt:lpstr>
      <vt:lpstr>Олесов Сайаан</vt:lpstr>
      <vt:lpstr>Петров Кирилл</vt:lpstr>
      <vt:lpstr>Петров Эрсан</vt:lpstr>
      <vt:lpstr>Анисимова Аня</vt:lpstr>
      <vt:lpstr>Сивцева Наина</vt:lpstr>
      <vt:lpstr>Толстоухов Вася</vt:lpstr>
      <vt:lpstr>Пестерев Владик</vt:lpstr>
      <vt:lpstr>Захаров Айастаан</vt:lpstr>
      <vt:lpstr>Камалов Эрлан</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 «Диринская СОШ «Агро»  им. И.Е.Федосеева-Доосо  </dc:title>
  <dc:creator>1</dc:creator>
  <cp:lastModifiedBy>библ</cp:lastModifiedBy>
  <cp:revision>18</cp:revision>
  <dcterms:created xsi:type="dcterms:W3CDTF">2020-10-31T00:06:55Z</dcterms:created>
  <dcterms:modified xsi:type="dcterms:W3CDTF">2020-11-17T05:58:56Z</dcterms:modified>
</cp:coreProperties>
</file>