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дминистратор\Desktop\Документы мамы\2017-2018 у.г\стенды\стенд-лауреаты и степендиаты\Красивые фоны для презентаций\Vol\bv10204.jpg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WordArt 3" descr="1229692797_colorful-8"/>
          <p:cNvSpPr>
            <a:spLocks noChangeArrowheads="1" noChangeShapeType="1" noTextEdit="1"/>
          </p:cNvSpPr>
          <p:nvPr/>
        </p:nvSpPr>
        <p:spPr bwMode="auto">
          <a:xfrm>
            <a:off x="409597" y="214282"/>
            <a:ext cx="6162675" cy="857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b="1" kern="10" spc="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stretch>
                    <a:fillRect b="-349306"/>
                  </a:stretch>
                </a:blipFill>
                <a:effectLst/>
                <a:cs typeface="Vrinda"/>
              </a:rPr>
              <a:t>Насилие над ребенком...</a:t>
            </a:r>
            <a:endParaRPr lang="ru-RU" sz="3600" b="1" kern="10" spc="0" dirty="0">
              <a:ln w="9525">
                <a:solidFill>
                  <a:srgbClr val="FF0000"/>
                </a:solidFill>
                <a:round/>
                <a:headEnd/>
                <a:tailEnd/>
              </a:ln>
              <a:blipFill dpi="0" rotWithShape="0">
                <a:blip r:embed="rId3"/>
                <a:srcRect/>
                <a:stretch>
                  <a:fillRect b="-349306"/>
                </a:stretch>
              </a:blipFill>
              <a:effectLst/>
              <a:cs typeface="Vrinda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285728" y="1000100"/>
            <a:ext cx="6215106" cy="8032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Наблюдайте за своим ребенком!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Прислушивайтесь к своему сердцу и родительской интуиции!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B2C3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Если ребенок подвергся сексуальному насилию, вы должны знать, что физические признаки насилия могут быть такими: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B2C3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необычная походка или манера сидеть;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B2C3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необъяснимые повреждения тканей или синяки;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B2C3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частое принятие ванны;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B2C3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частое мочеиспускание.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Типичные признаки последствий сексуального насилия, проявляющиеся в поведении: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слезливость и замкнутость;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беспокойный сон;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депрессия;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плохой аппетит;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нежелание выходить на улицу;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агрессивность и раздражительность;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отчужденность и отрицание родительской ласки;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проявление страхов, ночные кошмары;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пассивность и равнодушие;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изменение во внешнем облике;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отрицание друзей и приятелей.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B2C3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Консультируйтесь со специалистами, если в чем-то сомневаетесь!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дминистратор\Desktop\Документы мамы\2017-2018 у.г\стенды\стенд-лауреаты и степендиаты\Красивые фоны для презентаций\Vol\bv10204.jpg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214290" y="207499"/>
            <a:ext cx="6429420" cy="9079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47EB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Ребенок — родителю (памятка)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Не балуйте меня, Вы меня этим портите. Я очень хорошо знаю, что не обязательно предоставлять мне все, что я запрашиваю. Я просто испытываю Вас.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Не бойтесь быть твердыми со мной. Я предпочитаю именно такой подход. Это позволяет мне определить свое место.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Не полагайтесь на силу в отношениях со мной. Это приучит меня к тому, что считаться нужно только с силой. Я откликнусь с большей готовностью на ваши инициативы.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Не будьте непоследовательными. Это сбивает меня с толку и заставляет упорнее пытаться во всех случаях оставить последнее слово за собой.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Не давайте обещаний, которые вы не можете выполнить, это поколеблет мою веру в вас.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Не поддавайтесь на мои провокации, когда я говорю или делаю что-то только затем, чтобы просто расстроить вас. А то затем я пытаюсь достичь еще больших «побед».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Не расстраивайтесь слишком сильно, когда я говорю: «Я ненавижу вас». Я не имею это в виду. Я просто хочу, чтобы вы пожалели о том, что сделали мне.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Не заставляйте меня чувствовать себя младше, чем я есть на самом деле. Я отыграюсь на вас за это, став «плаксой» и «нытиком».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Не делайте для меня и за меня того, что я в состоянии сделать для себя сам. Я могу продолжать использовать вас в качестве прислуги.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Не позволяйте моим «дурным привычкам» привлекать ко мне чрезмерную долю вашего внимания. Это только вдохновляет меня на продолжение их.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Не поправляйте меня в присутствии посторонних людей. Я обращу гораздо больше внимания на ваше замечание, если вы скажете мне все спокойно с глазу на глаз.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Не пытайтесь обсуждать мое поведение в самый разгар конфликта. По некоторым объективным причинам мой слух притупляется в это время, а мое желание сотрудничать с вами становится намного хуже. Будет нормально, если вы предпримете определенные шаги, но давайте поговорим об этом несколько позднее.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дминистратор\Desktop\Документы мамы\2017-2018 у.г\стенды\стенд-лауреаты и степендиаты\Красивые фоны для презентаций\Vol\bv10204.jpg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14290" y="807806"/>
            <a:ext cx="6357982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Не пытайтесь читать мне наставления и нотации. Вы будете удивлены, узнав, как великолепно я знаю, что такое хорошо и что такое плохо. </a:t>
            </a: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Не заставляйте меня чувствовать, что мои проступки смертный грех. Я должен научиться делать ошибки, не ощущая, что я ни на что не годен. </a:t>
            </a: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Не придирайтесь ко мне и не ворчите на меня. Если вы будете это делать, я буду вынужден защищаться, притворяясь глухим. </a:t>
            </a: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Не требуйте от меня объяснений, зачем я это сделал. Я иногда и сам знаю, почему поступаю так, а не иначе. </a:t>
            </a: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Не подвергайте слишком большому испытанию мою честность. Будучи запуган, я легко превращаюсь в лжеца. </a:t>
            </a: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Не забывайте, что я люблю экспериментировать. Таким образом я познаю мир, поэтому, пожалуйста, смиритесь с этим. </a:t>
            </a: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Не защищайте меня от последствий собственных ошибок. Я учусь на собственном опыте.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 обращайте слишком много внимания на мои маленькие хвори. Я могу научиться получать удовольствие от плохого самочувствия, если это привлекает ко мне слишком большое внимание. </a:t>
            </a: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дминистратор\Desktop\Документы мамы\2017-2018 у.г\стенды\стенд-лауреаты и степендиаты\Красивые фоны для презентаций\Vol\bv10204.jpg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85728" y="478004"/>
            <a:ext cx="6357982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Не пытайтесь от меня отделаться, когда я задаю откровенные вопросы. Если вы не будете на них отвечать, вы увидите, что я перестану задавать вам вопросы вообще и стану искать информацию где-то на стороне. </a:t>
            </a: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Не отвечайте на глупые и бессмысленные вопросы. Если вы будете это делать, то вы вскоре обнаружите, что я просто хочу, чтобы вы постоянно мной занимались. </a:t>
            </a: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Никогда даже не намекайте, что вы совершенны и непогрешимы. Это даст мне ощущение тщетности попыток сравняться с вами. </a:t>
            </a: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Не беспокойтесь, что мы проводим вместе слишком мало времени. Значение имеет то, как мы его проводим. </a:t>
            </a: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Пусть мои страхи и опасения не вызывают у вас беспокойства. Иначе я буду бояться еще больше. Покажите мне, что такое мужество. </a:t>
            </a: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Не забывайте, что я не могу успешно развиваться без понимания и ободрения, но похвала, когда она честно заслужена, иногда все же забывается. А нагоняй, кажется, никогда. </a:t>
            </a: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Относитесь ко мне так же, как вы относитесь к своим друзьям. Тогда я тоже стану вашим другом. Запомните, что я учусь, больше подражая примерам, а, не подвергаясь критике. </a:t>
            </a: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00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И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кроме того, я вас так сильно люблю, пожалуйста, ответьте мне любовью же… </a:t>
            </a: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дминистратор\Desktop\Документы мамы\2017-2018 у.г\стенды\стенд-лауреаты и степендиаты\Красивые фоны для презентаций\Vol\bv10204.jpg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57166" y="214282"/>
            <a:ext cx="607223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810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ПЕДАГОГИКА ДЛЯ РОДИТЕЛЕЙ</a:t>
            </a:r>
          </a:p>
          <a:p>
            <a:pPr marL="0" marR="0" lvl="0" indent="3810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81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Каждое утро взываю к тому лучшему, что есть во мне: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81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«Мне послан ребенок; это дорогой мой гость; я благодарен ему за то, что он есть.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81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 так же призван к жизни, как и я, это нас объединяет – мы есть, мы живые люди. Он такой же, как и я, он человек, и не будущий человек, а сегодняшний, и потому он другой, как и все люди; я его принимаю, как всякого другого человека.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81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 принимаю ребенка…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81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 принимаю его, я охраняю его детство, я понимаю, терплю, принимаю, прощаю.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indent="3810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 не применяю силу к нему, не угнетаю его своей силой, потому что я его люблю.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indent="3810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 люблю его, и я благодарен ему за то, что он есть, и за то, что я могу его  любить, и тем самым я возвышаюсь в духе своем»</a:t>
            </a:r>
            <a:endParaRPr lang="ru-RU" sz="7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381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381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81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1" name="Picture 1" descr="1"/>
          <p:cNvPicPr>
            <a:picLocks noChangeAspect="1" noChangeArrowheads="1"/>
          </p:cNvPicPr>
          <p:nvPr/>
        </p:nvPicPr>
        <p:blipFill>
          <a:blip r:embed="rId3" cstate="print"/>
          <a:srcRect b="13756"/>
          <a:stretch>
            <a:fillRect/>
          </a:stretch>
        </p:blipFill>
        <p:spPr bwMode="auto">
          <a:xfrm>
            <a:off x="1714488" y="5929322"/>
            <a:ext cx="3352800" cy="296068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дминистратор\Desktop\Документы мамы\2017-2018 у.г\стенды\стенд-лауреаты и степендиаты\Красивые фоны для презентаций\Vol\bv10204.jpg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  <p:pic>
        <p:nvPicPr>
          <p:cNvPr id="18433" name="Picture 1" descr="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7628" y="7500958"/>
            <a:ext cx="2352670" cy="14308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285728" y="254937"/>
            <a:ext cx="6357982" cy="78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2425" algn="l"/>
              </a:tabLst>
            </a:pPr>
            <a:r>
              <a:rPr kumimoji="0" lang="ru-RU" b="1" i="0" u="none" strike="noStrike" cap="none" normalizeH="0" baseline="0" dirty="0" smtClean="0"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 заповедей для родителей.</a:t>
            </a:r>
            <a:endParaRPr kumimoji="0" lang="ru-RU" sz="700" b="0" i="0" u="none" strike="noStrike" cap="none" normalizeH="0" baseline="0" dirty="0" smtClean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2425" algn="l"/>
              </a:tabLst>
            </a:pPr>
            <a:r>
              <a:rPr kumimoji="0" lang="ru-RU" sz="1600" b="0" i="1" u="none" strike="noStrike" cap="none" normalizeH="0" baseline="0" dirty="0" err="1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Януш</a:t>
            </a:r>
            <a:r>
              <a:rPr kumimoji="0" lang="ru-RU" sz="1600" b="0" i="1" u="none" strike="noStrike" cap="none" normalizeH="0" baseline="0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Корчак</a:t>
            </a:r>
            <a:endParaRPr kumimoji="0" lang="ru-RU" sz="700" b="0" i="1" u="none" strike="noStrike" cap="none" normalizeH="0" baseline="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352425" algn="l"/>
              </a:tabLst>
            </a:pPr>
            <a:r>
              <a:rPr kumimoji="0" lang="ru-RU" sz="1600" b="0" i="0" u="none" strike="noStrike" cap="none" normalizeH="0" baseline="0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жди, что твой ребенок будет таким, как ты или таким, как ты хочешь. Помоги ему стать не тобой, а собой.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52425" algn="l"/>
              </a:tabLst>
            </a:pPr>
            <a:r>
              <a:rPr kumimoji="0" lang="ru-RU" sz="1600" b="0" i="0" u="none" strike="noStrike" cap="none" normalizeH="0" baseline="0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 </a:t>
            </a:r>
            <a:r>
              <a:rPr kumimoji="0" lang="en-US" sz="1600" b="0" i="0" u="none" strike="noStrike" cap="none" normalizeH="0" baseline="0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He</a:t>
            </a:r>
            <a:r>
              <a:rPr kumimoji="0" lang="ru-RU" sz="1600" b="0" i="0" u="none" strike="noStrike" cap="none" normalizeH="0" baseline="0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требуй от ребенка платы за все, что ты для него сделал. Ты дал ему жизнь, как он может отблагодарить тебя? Он даст жизнь другому, тот - третьему, и это необратимый закон благодарности.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>
                <a:tab pos="352425" algn="l"/>
              </a:tabLst>
            </a:pPr>
            <a:r>
              <a:rPr kumimoji="0" lang="ru-RU" sz="1600" b="0" i="0" u="none" strike="noStrike" cap="none" normalizeH="0" baseline="0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вымещай на ребенке свои обиды, чтобы в старости не есть горький хлеб. Ибо что посеешь, то и взойдет.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>
                <a:tab pos="352425" algn="l"/>
              </a:tabLst>
            </a:pPr>
            <a:r>
              <a:rPr kumimoji="0" lang="ru-RU" sz="1600" b="0" i="0" u="none" strike="noStrike" cap="none" normalizeH="0" baseline="0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относись к его проблемам свысока. Жизнь дана каждому по силам и, будь уверен, ему она тяжела не меньше,</a:t>
            </a:r>
            <a:r>
              <a:rPr kumimoji="0" lang="ru-RU" sz="1600" b="1" i="0" u="none" strike="noStrike" cap="none" normalizeH="0" baseline="0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чем тебе, а может быть и больше, поскольку у него нет опыта.</a:t>
            </a:r>
            <a:endParaRPr kumimoji="0" lang="ru-RU" sz="700" b="0" i="0" u="none" strike="noStrike" cap="none" normalizeH="0" baseline="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 startAt="5"/>
              <a:tabLst>
                <a:tab pos="352425" algn="l"/>
              </a:tabLst>
            </a:pPr>
            <a:r>
              <a:rPr kumimoji="0" lang="ru-RU" sz="1600" b="0" i="0" u="none" strike="noStrike" cap="none" normalizeH="0" baseline="0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унижай!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>
                <a:tab pos="352425" algn="l"/>
              </a:tabLst>
            </a:pPr>
            <a:r>
              <a:rPr kumimoji="0" lang="ru-RU" sz="1600" b="0" i="0" u="none" strike="noStrike" cap="none" normalizeH="0" baseline="0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забывай, что самые важные встречи человека - это его встречи с детьми. Обращай больше внимания на них  - мы никогда не можем знать, кого мы встречаем в ребенке. </a:t>
            </a:r>
            <a:endParaRPr kumimoji="0" lang="ru-RU" sz="700" b="0" i="0" u="none" strike="noStrike" cap="none" normalizeH="0" baseline="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2425" algn="l"/>
              </a:tabLst>
            </a:pPr>
            <a:r>
              <a:rPr kumimoji="0" lang="ru-RU" sz="1600" b="0" i="0" u="none" strike="noStrike" cap="none" normalizeH="0" baseline="0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7. Не мучь себя, если не можешь сделать что-то для своего    	ребенка. Мучь, если можешь - но не делаешь. Помни, для 	ребенка сделано недостаточно, если не сделано все. </a:t>
            </a:r>
            <a:endParaRPr kumimoji="0" lang="ru-RU" sz="700" b="0" i="0" u="none" strike="noStrike" cap="none" normalizeH="0" baseline="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2425" algn="l"/>
              </a:tabLst>
            </a:pPr>
            <a:r>
              <a:rPr kumimoji="0" lang="ru-RU" sz="1600" b="0" i="0" u="none" strike="noStrike" cap="none" normalizeH="0" baseline="0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8. Ребенок - это не тиран, который завладевает всей твоей 	жизнью, не только плод плоти и крови. Это та драгоценная 	чаша, которую Жизнь дала тебе на хранение и развитие в нем 	творческого огня. Это раскрепощенная любовь матери и отца, 	у которых будет расти не "наш", "свой" ребенок, но душа, 	данная</a:t>
            </a:r>
            <a:r>
              <a:rPr kumimoji="0" lang="ru-RU" sz="1600" b="0" i="0" u="none" strike="noStrike" cap="none" normalizeH="0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ru-RU" sz="1600" b="0" i="0" u="none" strike="noStrike" cap="none" normalizeH="0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хранение.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2425" algn="l"/>
              </a:tabLst>
            </a:pPr>
            <a:r>
              <a:rPr kumimoji="0" lang="ru-RU" sz="1600" b="0" i="0" u="none" strike="noStrike" cap="none" normalizeH="0" baseline="0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9. Умей любить чужого ребенка. Никогда не делай чужому то, что 	не хотел бы, чтобы делали твоему. </a:t>
            </a:r>
            <a:endParaRPr kumimoji="0" lang="ru-RU" sz="700" b="0" i="0" u="none" strike="noStrike" cap="none" normalizeH="0" baseline="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2425" algn="l"/>
              </a:tabLst>
            </a:pPr>
            <a:r>
              <a:rPr kumimoji="0" lang="ru-RU" sz="1600" b="0" i="0" u="none" strike="noStrike" cap="none" normalizeH="0" baseline="0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10.</a:t>
            </a:r>
            <a:r>
              <a:rPr kumimoji="0" lang="ru-RU" sz="1600" b="0" i="1" u="none" strike="noStrike" cap="none" normalizeH="0" baseline="0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Люби своего ребенка любым - неталантливым, неудачливым, 	взрослым. Общаясь с ним - радуйся, потому что ребенок - это 	праздник, который пока с тобой.</a:t>
            </a:r>
            <a:endParaRPr kumimoji="0" lang="ru-RU" sz="700" b="0" i="0" u="none" strike="noStrike" cap="none" normalizeH="0" baseline="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2425" algn="l"/>
              </a:tabLst>
            </a:pPr>
            <a:endParaRPr kumimoji="0" lang="ru-RU" sz="2000" b="0" i="0" u="none" strike="noStrike" cap="none" normalizeH="0" baseline="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1157</Words>
  <Application>Microsoft Office PowerPoint</Application>
  <PresentationFormat>Экран (4:3)</PresentationFormat>
  <Paragraphs>72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1</cp:lastModifiedBy>
  <cp:revision>8</cp:revision>
  <dcterms:created xsi:type="dcterms:W3CDTF">2017-10-12T13:49:05Z</dcterms:created>
  <dcterms:modified xsi:type="dcterms:W3CDTF">2021-01-25T00:44:21Z</dcterms:modified>
</cp:coreProperties>
</file>