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Профилактика буллинга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://sch152s-new.mskobr.ru/images/bully_104313125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140968"/>
            <a:ext cx="4392488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04664"/>
            <a:ext cx="7772400" cy="1440160"/>
          </a:xfrm>
        </p:spPr>
        <p:txBody>
          <a:bodyPr>
            <a:normAutofit/>
          </a:bodyPr>
          <a:lstStyle/>
          <a:p>
            <a:r>
              <a:rPr lang="ru-RU" b="1" dirty="0" smtClean="0"/>
              <a:t>Говорите со своими детьми о том, что</a:t>
            </a:r>
            <a:r>
              <a:rPr lang="ru-RU" b="1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276872"/>
            <a:ext cx="7772400" cy="3742928"/>
          </a:xfrm>
        </p:spPr>
        <p:txBody>
          <a:bodyPr/>
          <a:lstStyle/>
          <a:p>
            <a:r>
              <a:rPr lang="ru-RU" dirty="0" smtClean="0"/>
              <a:t>БУЛЛИНГ </a:t>
            </a:r>
            <a:r>
              <a:rPr lang="ru-RU" dirty="0" smtClean="0"/>
              <a:t>— ЭТО ВСЕГДА НЕПРАВИЛЬНО! НИКТО НЕ ИМЕЕТ ПРАВА ЗАПУГИВАТЬ НИ ВАС, НИ КОГО-ТО ДРУГОГО!</a:t>
            </a:r>
          </a:p>
          <a:p>
            <a:r>
              <a:rPr lang="ru-RU" dirty="0" smtClean="0"/>
              <a:t>ДАВАТЬ ФИЗИЧЕСКИЙ ОТПОР В СИТУАЦИИ ТРАВЛИ ОПАСНО!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27584" y="1412776"/>
            <a:ext cx="7772400" cy="3277344"/>
          </a:xfrm>
        </p:spPr>
        <p:txBody>
          <a:bodyPr>
            <a:noAutofit/>
          </a:bodyPr>
          <a:lstStyle/>
          <a:p>
            <a:r>
              <a:rPr lang="ru-RU" sz="2800" dirty="0" smtClean="0"/>
              <a:t>БУЛЛИНГ — ЭТО КОГДА ОДИН ЧЕЛОВЕК НАМЕРЕННО И НЕОДНОКРАТНО ЗАСТАВЛЯЕТ ДРУГОГО ЧЕЛОВЕКА ЧУВСТВОВАТЬ СЕБЯ ПЛОХО, И ПРИ ЭТОМ ЖЕРТВЕ ТРУДНО ЗАЩИТИТЬСЯ. Однако ситуация не считается БУЛЛИНГОМ, когда двое учащихся, у которых есть похожие сильные стороны, дерутся или спорят друг с другом.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БУЛЛИНГ</a:t>
            </a:r>
            <a:r>
              <a:rPr lang="ru-RU" dirty="0" smtClean="0"/>
              <a:t> это:</a:t>
            </a:r>
          </a:p>
          <a:p>
            <a:r>
              <a:rPr lang="ru-RU" dirty="0" smtClean="0"/>
              <a:t>            СЛОВЕСНЫЕ ОСКОРБЛЕНИЯ</a:t>
            </a:r>
          </a:p>
          <a:p>
            <a:r>
              <a:rPr lang="ru-RU" dirty="0" smtClean="0"/>
              <a:t>            ФИЗИЧЕСКИЕ ПОБОИ, ПОДНОЖКИ, ТОЛЧКИ</a:t>
            </a:r>
          </a:p>
          <a:p>
            <a:r>
              <a:rPr lang="ru-RU" dirty="0" smtClean="0"/>
              <a:t>            УГРОЗЫ</a:t>
            </a:r>
          </a:p>
          <a:p>
            <a:r>
              <a:rPr lang="ru-RU" dirty="0" smtClean="0"/>
              <a:t>            НЕПРИЛИЧНЫЕ ЖЕСТЫ</a:t>
            </a:r>
          </a:p>
          <a:p>
            <a:r>
              <a:rPr lang="ru-RU" dirty="0" smtClean="0"/>
              <a:t>            ВЫМОГАТЕЛЬСТВО</a:t>
            </a:r>
          </a:p>
          <a:p>
            <a:r>
              <a:rPr lang="ru-RU" dirty="0" smtClean="0"/>
              <a:t>            ИГНОРИРОВАНИЕ КОГО-ТО, ОСТАВЛЕНИЕ В СТОРОНЕ</a:t>
            </a:r>
          </a:p>
          <a:p>
            <a:r>
              <a:rPr lang="ru-RU" dirty="0" smtClean="0"/>
              <a:t>            ПОПЫТКИ ЗАСТАВИТЬ ДРУГИХ НЕ ЛЮБИТЬ ЖЕРТВУ</a:t>
            </a:r>
          </a:p>
          <a:p>
            <a:r>
              <a:rPr lang="ru-RU" dirty="0" smtClean="0"/>
              <a:t>            ПИСАТЬ ИЛИ РИСОВАТЬ ГАДОСТИ ПРО КОГО-ТО</a:t>
            </a:r>
          </a:p>
          <a:p>
            <a:r>
              <a:rPr lang="ru-RU" dirty="0" smtClean="0"/>
              <a:t>            КИБЕРБУЛЛИНГ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ПРИЗНАКИ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            Ребенок ВНЕЗАПНО теряет интерес к школе, ищет причины не посещать занятия.</a:t>
            </a:r>
          </a:p>
          <a:p>
            <a:r>
              <a:rPr lang="ru-RU" dirty="0" smtClean="0"/>
              <a:t>            Изменения в настроении и поведении. Ребенок, без видимых причин, становится замкнутым, мнительным, тревожным.</a:t>
            </a:r>
          </a:p>
          <a:p>
            <a:r>
              <a:rPr lang="ru-RU" dirty="0" smtClean="0"/>
              <a:t>            Часто болеет и жалуется на боли в животе, в груди, головную боль при отсутствии соответствующих симптоматике заболеваний, теряет аппетит</a:t>
            </a:r>
          </a:p>
          <a:p>
            <a:r>
              <a:rPr lang="ru-RU" dirty="0" smtClean="0"/>
              <a:t>            Частые нарушения сна.</a:t>
            </a:r>
          </a:p>
          <a:p>
            <a:r>
              <a:rPr lang="ru-RU" dirty="0" smtClean="0"/>
              <a:t>            Следы насилия</a:t>
            </a:r>
          </a:p>
          <a:p>
            <a:r>
              <a:rPr lang="ru-RU" dirty="0" smtClean="0"/>
              <a:t>            Повышенная раздражительность и утомляемость,</a:t>
            </a:r>
          </a:p>
          <a:p>
            <a:r>
              <a:rPr lang="ru-RU" dirty="0" smtClean="0"/>
              <a:t>            Появляются запросы на дополнительные деньги.</a:t>
            </a:r>
          </a:p>
          <a:p>
            <a:r>
              <a:rPr lang="ru-RU" dirty="0" smtClean="0"/>
              <a:t>            Отдает предпочтение взрослой компании, не общается со сверстниками.</a:t>
            </a:r>
          </a:p>
          <a:p>
            <a:r>
              <a:rPr lang="ru-RU" dirty="0" smtClean="0"/>
              <a:t>            Отказывается разговаривать на «неудобные темы».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ЧТО ДЕЛАТЬ: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980728"/>
            <a:ext cx="8496944" cy="547260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1. Оказать психологическую и эмоциональную поддержку ребенку, дать понять ребенку, что вы на его стороне и приложите максимум усилий, чтобы урегулировать сложившуюся ситуацию с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травлей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2. Не поддаваться паническим и агрессивным настроениям, сохранять спокойствие. Первоочередная задача — успокоиться самому и успокоить ребенка, обеспечив ему ощущение защищенности и эмоционального комфорта.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3. Внимательно выслушать ребенка. Разобраться в причине и последовательности событий, задавать вопросы и попытаться узнать его мнение по поводу причины сложившейся ситуации.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4. Уверить ребенка в том, что проблема не у того, кто является жертвой, а у того, кто выступает агрессором. Шаблон, который является общим для всех моделей поведения агрессоров, заключается в том, что обидчик утверждается в своей самооценке «нездоровым» способом.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5. Обучение навыкам преодоления трудностей. Понимая такую особенность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буллинга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, как дисбаланс власти, стоит объяснить ребенку, что агрессор тем сильнее, чем сильнее расстраивается или злится жертва.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ПАРАЛЛЕЛЬНО С ЭТИМИ ДЕЙСТВИЯМИ НЕОБХОДИМО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</a:t>
            </a:r>
            <a:r>
              <a:rPr lang="ru-RU" dirty="0" smtClean="0"/>
              <a:t>. Как можно скорее сообщить о проблеме классному руководителю. Вы, как родитель, можете попросить организовать встречу совместно с директором или завучем для системного подхода к преодолению </a:t>
            </a:r>
            <a:r>
              <a:rPr lang="ru-RU" dirty="0" err="1" smtClean="0"/>
              <a:t>буллинга</a:t>
            </a:r>
            <a:r>
              <a:rPr lang="ru-RU" dirty="0" smtClean="0"/>
              <a:t> благодаря сотрудничеству «родитель-учитель-администрация школы».</a:t>
            </a:r>
          </a:p>
          <a:p>
            <a:r>
              <a:rPr lang="ru-RU" dirty="0" smtClean="0"/>
              <a:t>2. Совместно с учителем должны быть приняты следующие действия:</a:t>
            </a:r>
          </a:p>
          <a:p>
            <a:r>
              <a:rPr lang="ru-RU" dirty="0" smtClean="0"/>
              <a:t>            -отличить </a:t>
            </a:r>
            <a:r>
              <a:rPr lang="ru-RU" dirty="0" err="1" smtClean="0"/>
              <a:t>буллинг</a:t>
            </a:r>
            <a:r>
              <a:rPr lang="ru-RU" dirty="0" smtClean="0"/>
              <a:t> от других форм насилия и агрессии;</a:t>
            </a:r>
          </a:p>
          <a:p>
            <a:r>
              <a:rPr lang="ru-RU" dirty="0" smtClean="0"/>
              <a:t>            -обозначить травлю не как индивидуальную проблему, а КАК ПРОБЛЕМУ КОЛЛЕКТИВА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692696"/>
            <a:ext cx="8075240" cy="5904656"/>
          </a:xfrm>
        </p:spPr>
        <p:txBody>
          <a:bodyPr>
            <a:normAutofit/>
          </a:bodyPr>
          <a:lstStyle/>
          <a:p>
            <a:r>
              <a:rPr lang="ru-RU" dirty="0" smtClean="0"/>
              <a:t>3. ОБРАТИТЬСЯ ЗА ПОМОЩЬЮ К ШКОЛЬНОМУ ПСИХОЛОГУ. Иногда ситуация травли оказывается морально и эмоционально сложной не только для ребенка, но и для родителя, поэтому не стоит пренебрегать помощью специалиста.</a:t>
            </a:r>
          </a:p>
          <a:p>
            <a:r>
              <a:rPr lang="ru-RU" dirty="0" smtClean="0"/>
              <a:t>4. Если травля НЕ ПРЕКРАЩАЕТСЯ, при посредничестве учителя (НЕ САМОСТОЯТЕЛЬНО) нужно связаться с родителями обидчика и поговорить с ними, в присутствии педагога, психолога и администрации школы.</a:t>
            </a:r>
          </a:p>
          <a:p>
            <a:r>
              <a:rPr lang="ru-RU" dirty="0" smtClean="0"/>
              <a:t>5. Интересуйтесь </a:t>
            </a:r>
            <a:r>
              <a:rPr lang="ru-RU" dirty="0" err="1" smtClean="0"/>
              <a:t>измениями</a:t>
            </a:r>
            <a:r>
              <a:rPr lang="ru-RU" dirty="0" smtClean="0"/>
              <a:t> </a:t>
            </a:r>
            <a:r>
              <a:rPr lang="ru-RU" dirty="0" smtClean="0"/>
              <a:t>ситуации в школе у УЧИТЕЛЯ не реже раза в неделю.</a:t>
            </a:r>
          </a:p>
          <a:p>
            <a:r>
              <a:rPr lang="ru-RU" dirty="0" smtClean="0"/>
              <a:t>6. ПОМОГИТЕ ВАШЕМУ РЕБЕНКУ БЫТЬ УСТОЙЧИВЫМ К ТРАВЛЕ.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КАК БЫТЬ ЕСЛИ ВАШ РЕБЕНОК ИНИЦИАТОР ШКОЛЬНОЙ ТРАВЛИ</a:t>
            </a:r>
            <a:r>
              <a:rPr lang="ru-RU" b="1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ПРИЗНАКИ </a:t>
            </a:r>
            <a:r>
              <a:rPr lang="ru-RU" dirty="0" smtClean="0"/>
              <a:t>ОРГАНИЗАТОРА ТРАВЛИ: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                        ИМПУЛЬСИВНОСТЬ;</a:t>
            </a:r>
          </a:p>
          <a:p>
            <a:r>
              <a:rPr lang="ru-RU" dirty="0" smtClean="0"/>
              <a:t>                        РАЗДРАЖИТЕЛЬНОСТЬ;</a:t>
            </a:r>
          </a:p>
          <a:p>
            <a:r>
              <a:rPr lang="ru-RU" dirty="0" smtClean="0"/>
              <a:t>                        ЭМОЦИОНАЛЬНАЯ НЕУСТОЙЧИВОСТЬ;</a:t>
            </a:r>
          </a:p>
          <a:p>
            <a:r>
              <a:rPr lang="ru-RU" dirty="0" smtClean="0"/>
              <a:t>                        ЗАВЫШЕННАЯ САМООЦЕНКА;</a:t>
            </a:r>
          </a:p>
          <a:p>
            <a:r>
              <a:rPr lang="ru-RU" dirty="0" smtClean="0"/>
              <a:t>                        ВРАЖДЕБНОСТЬ (АГРЕССИВНОСТЬ);</a:t>
            </a:r>
          </a:p>
          <a:p>
            <a:r>
              <a:rPr lang="ru-RU" dirty="0" smtClean="0"/>
              <a:t>                        ОТСУТСТВИЕ КОММУНИКАТИВНЫХ НАВЫКОВ при внешнем соблюдении общепринятых норм и правил;</a:t>
            </a:r>
          </a:p>
          <a:p>
            <a:r>
              <a:rPr lang="ru-RU" dirty="0" smtClean="0"/>
              <a:t>                        СКЛОННОСТЬ КО ЛЖИ ИЛИ ЖУЛЬНИЧЕСТВУ.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ЧТО ДЕЛАТЬ: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            Четко назовите то, что происходит: «То, что ты делаешь — это насилие».</a:t>
            </a:r>
          </a:p>
          <a:p>
            <a:r>
              <a:rPr lang="ru-RU" dirty="0" smtClean="0"/>
              <a:t>            Попросите ребенка поставить себя на место жертвы, описывая конкретные действия, подробнее об этом можно поговорить с педагогом-психологом.</a:t>
            </a:r>
          </a:p>
          <a:p>
            <a:r>
              <a:rPr lang="ru-RU" dirty="0" smtClean="0"/>
              <a:t>            Обозначьте отношение к происходящему: «Это серьезная проблема, причем не только твоя, а всей группы (класса, компании).</a:t>
            </a:r>
          </a:p>
          <a:p>
            <a:r>
              <a:rPr lang="ru-RU" dirty="0" smtClean="0"/>
              <a:t>            Можно посмотреть вместе фильм о травле («Чучело», «Повелитель мух</a:t>
            </a:r>
            <a:r>
              <a:rPr lang="ru-RU" dirty="0" smtClean="0"/>
              <a:t>», «Чудо»).</a:t>
            </a:r>
            <a:endParaRPr lang="ru-RU" dirty="0" smtClean="0"/>
          </a:p>
          <a:p>
            <a:r>
              <a:rPr lang="ru-RU" dirty="0" smtClean="0"/>
              <a:t>            Поддержите вашего ребенка в намерении измениться. Хвалите его за соблюдение установленных школьных правил поведения, скажите, что вы будете помогать ему изменить его поведение — продумайте план мероприятий, способствующих позитивным изменениям.</a:t>
            </a:r>
          </a:p>
          <a:p>
            <a:r>
              <a:rPr lang="ru-RU" dirty="0" smtClean="0"/>
              <a:t>            Позитивно проводите с вашим ребенком время.</a:t>
            </a:r>
          </a:p>
          <a:p>
            <a:r>
              <a:rPr lang="ru-RU" dirty="0" smtClean="0"/>
              <a:t>            Контролируйте.</a:t>
            </a:r>
          </a:p>
          <a:p>
            <a:r>
              <a:rPr lang="ru-RU" dirty="0" smtClean="0"/>
              <a:t>            Помогайте развивать социальные навыки (дружбы, взаимопомощи, ответственного поведения).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251</Words>
  <Application>Microsoft Office PowerPoint</Application>
  <PresentationFormat>Экран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Профилактика буллинга </vt:lpstr>
      <vt:lpstr>Слайд 2</vt:lpstr>
      <vt:lpstr>Слайд 3</vt:lpstr>
      <vt:lpstr>ПРИЗНАКИ </vt:lpstr>
      <vt:lpstr>ЧТО ДЕЛАТЬ: </vt:lpstr>
      <vt:lpstr>ПАРАЛЛЕЛЬНО С ЭТИМИ ДЕЙСТВИЯМИ НЕОБХОДИМО:</vt:lpstr>
      <vt:lpstr>Слайд 7</vt:lpstr>
      <vt:lpstr>КАК БЫТЬ ЕСЛИ ВАШ РЕБЕНОК ИНИЦИАТОР ШКОЛЬНОЙ ТРАВЛИ?</vt:lpstr>
      <vt:lpstr>ЧТО ДЕЛАТЬ: </vt:lpstr>
      <vt:lpstr>Говорите со своими детьми о том, что: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буллинга </dc:title>
  <dc:creator>1</dc:creator>
  <cp:lastModifiedBy>1</cp:lastModifiedBy>
  <cp:revision>1</cp:revision>
  <dcterms:created xsi:type="dcterms:W3CDTF">2021-01-21T03:10:36Z</dcterms:created>
  <dcterms:modified xsi:type="dcterms:W3CDTF">2021-01-21T05:27:27Z</dcterms:modified>
</cp:coreProperties>
</file>